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gi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914CBFDB-F203-441E-86FF-DEA75725C7B7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257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Lets get it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Lets get it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</p:spPr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Point 1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</p:spPr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Def need to consolidate this text</a:t>
            </a:r>
            <a:endParaRPr lang="en-US" sz="11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gi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63040" y="2571840"/>
            <a:ext cx="8017920" cy="4158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en" sz="2000" b="1" strike="noStrike" spc="-1">
                <a:solidFill>
                  <a:srgbClr val="F3F3F3"/>
                </a:solidFill>
                <a:latin typeface="Roboto Mono"/>
                <a:ea typeface="Roboto Mono"/>
              </a:rPr>
              <a:t>D</a:t>
            </a:r>
            <a:r>
              <a:rPr lang="en" sz="20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ebris </a:t>
            </a:r>
            <a:r>
              <a:rPr lang="en" sz="2000" b="1" strike="noStrike" spc="-1">
                <a:solidFill>
                  <a:srgbClr val="F3F3F3"/>
                </a:solidFill>
                <a:latin typeface="Roboto Mono"/>
                <a:ea typeface="Roboto Mono"/>
              </a:rPr>
              <a:t>I</a:t>
            </a:r>
            <a:r>
              <a:rPr lang="en" sz="20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n </a:t>
            </a:r>
            <a:r>
              <a:rPr lang="en" sz="2000" b="1" strike="noStrike" spc="-1">
                <a:solidFill>
                  <a:srgbClr val="F3F3F3"/>
                </a:solidFill>
                <a:latin typeface="Roboto Mono"/>
                <a:ea typeface="Roboto Mono"/>
              </a:rPr>
              <a:t>S</a:t>
            </a:r>
            <a:r>
              <a:rPr lang="en" sz="20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pace </a:t>
            </a:r>
            <a:r>
              <a:rPr lang="en" sz="2000" b="1" strike="noStrike" spc="-1">
                <a:solidFill>
                  <a:srgbClr val="F3F3F3"/>
                </a:solidFill>
                <a:latin typeface="Roboto Mono"/>
                <a:ea typeface="Roboto Mono"/>
              </a:rPr>
              <a:t>A</a:t>
            </a:r>
            <a:r>
              <a:rPr lang="en" sz="20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utonomous </a:t>
            </a:r>
            <a:r>
              <a:rPr lang="en" sz="2000" b="1" strike="noStrike" spc="-1">
                <a:solidFill>
                  <a:srgbClr val="F3F3F3"/>
                </a:solidFill>
                <a:latin typeface="Roboto Mono"/>
                <a:ea typeface="Roboto Mono"/>
              </a:rPr>
              <a:t>R</a:t>
            </a:r>
            <a:r>
              <a:rPr lang="en" sz="20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emoval </a:t>
            </a:r>
            <a:r>
              <a:rPr lang="en" sz="2000" b="1" strike="noStrike" spc="-1">
                <a:solidFill>
                  <a:srgbClr val="F3F3F3"/>
                </a:solidFill>
                <a:latin typeface="Roboto Mono"/>
                <a:ea typeface="Roboto Mono"/>
              </a:rPr>
              <a:t>M</a:t>
            </a:r>
            <a:r>
              <a:rPr lang="en" sz="20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echanism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en" sz="10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10/26/2020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439200" y="1712880"/>
            <a:ext cx="8265600" cy="740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D.I.S.A.R.M. Milestone 2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ustomShape 1"/>
          <p:cNvSpPr/>
          <p:nvPr/>
        </p:nvSpPr>
        <p:spPr>
          <a:xfrm>
            <a:off x="2159280" y="0"/>
            <a:ext cx="4406400" cy="5143320"/>
          </a:xfrm>
          <a:prstGeom prst="rect">
            <a:avLst/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20" name="Picture 4"/>
          <p:cNvPicPr/>
          <p:nvPr/>
        </p:nvPicPr>
        <p:blipFill>
          <a:blip r:embed="rId2"/>
          <a:stretch/>
        </p:blipFill>
        <p:spPr>
          <a:xfrm>
            <a:off x="2329920" y="0"/>
            <a:ext cx="4080600" cy="5143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Picture 2"/>
          <p:cNvPicPr/>
          <p:nvPr/>
        </p:nvPicPr>
        <p:blipFill>
          <a:blip r:embed="rId2"/>
          <a:stretch/>
        </p:blipFill>
        <p:spPr>
          <a:xfrm>
            <a:off x="346320" y="1460070"/>
            <a:ext cx="6309360" cy="1111680"/>
          </a:xfrm>
          <a:prstGeom prst="rect">
            <a:avLst/>
          </a:prstGeom>
          <a:ln>
            <a:noFill/>
          </a:ln>
        </p:spPr>
      </p:pic>
      <p:pic>
        <p:nvPicPr>
          <p:cNvPr id="222" name="Picture 2"/>
          <p:cNvPicPr/>
          <p:nvPr/>
        </p:nvPicPr>
        <p:blipFill>
          <a:blip r:embed="rId3"/>
          <a:stretch/>
        </p:blipFill>
        <p:spPr>
          <a:xfrm>
            <a:off x="346320" y="2810160"/>
            <a:ext cx="5409720" cy="1856880"/>
          </a:xfrm>
          <a:prstGeom prst="rect">
            <a:avLst/>
          </a:prstGeom>
          <a:ln>
            <a:noFill/>
          </a:ln>
        </p:spPr>
      </p:pic>
      <p:pic>
        <p:nvPicPr>
          <p:cNvPr id="223" name="Picture 2"/>
          <p:cNvPicPr/>
          <p:nvPr/>
        </p:nvPicPr>
        <p:blipFill>
          <a:blip r:embed="rId4"/>
          <a:stretch/>
        </p:blipFill>
        <p:spPr>
          <a:xfrm>
            <a:off x="6028672" y="2810160"/>
            <a:ext cx="2141280" cy="1856880"/>
          </a:xfrm>
          <a:prstGeom prst="rect">
            <a:avLst/>
          </a:prstGeom>
          <a:ln>
            <a:noFill/>
          </a:ln>
        </p:spPr>
      </p:pic>
      <p:sp>
        <p:nvSpPr>
          <p:cNvPr id="224" name="CustomShape 1"/>
          <p:cNvSpPr/>
          <p:nvPr/>
        </p:nvSpPr>
        <p:spPr>
          <a:xfrm>
            <a:off x="346320" y="450000"/>
            <a:ext cx="8170200" cy="95265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Possible Distance Detection Sensor </a:t>
            </a:r>
            <a:r>
              <a:rPr lang="en-US" sz="2800" b="1" spc="-1" dirty="0">
                <a:solidFill>
                  <a:srgbClr val="FFFFFF"/>
                </a:solidFill>
                <a:latin typeface="Roboto Mono"/>
              </a:rPr>
              <a:t>(GP2Y0A710K0F)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510480" y="313920"/>
            <a:ext cx="61772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Simulation of Control System</a:t>
            </a:r>
            <a:r>
              <a:rPr lang="en-US" sz="14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226" name="Picture 2"/>
          <p:cNvPicPr/>
          <p:nvPr/>
        </p:nvPicPr>
        <p:blipFill>
          <a:blip r:embed="rId2"/>
          <a:stretch/>
        </p:blipFill>
        <p:spPr>
          <a:xfrm>
            <a:off x="3816720" y="1697040"/>
            <a:ext cx="1749240" cy="1749240"/>
          </a:xfrm>
          <a:prstGeom prst="rect">
            <a:avLst/>
          </a:prstGeom>
          <a:ln>
            <a:noFill/>
          </a:ln>
        </p:spPr>
      </p:pic>
      <p:pic>
        <p:nvPicPr>
          <p:cNvPr id="227" name="Picture 2" descr="ROS Logo [Robot Operating System] | Robot operating system, Logos, System"/>
          <p:cNvPicPr/>
          <p:nvPr/>
        </p:nvPicPr>
        <p:blipFill>
          <a:blip r:embed="rId3"/>
          <a:stretch/>
        </p:blipFill>
        <p:spPr>
          <a:xfrm>
            <a:off x="6007320" y="2194200"/>
            <a:ext cx="2859840" cy="754920"/>
          </a:xfrm>
          <a:prstGeom prst="rect">
            <a:avLst/>
          </a:prstGeom>
          <a:ln>
            <a:noFill/>
          </a:ln>
        </p:spPr>
      </p:pic>
      <p:pic>
        <p:nvPicPr>
          <p:cNvPr id="228" name="Picture 2" descr="SOLIDWORKS Training: Core Skills Learning Path | Pluralsight"/>
          <p:cNvPicPr/>
          <p:nvPr/>
        </p:nvPicPr>
        <p:blipFill>
          <a:blip r:embed="rId4"/>
          <a:stretch/>
        </p:blipFill>
        <p:spPr>
          <a:xfrm>
            <a:off x="0" y="1348920"/>
            <a:ext cx="2445120" cy="2445120"/>
          </a:xfrm>
          <a:prstGeom prst="rect">
            <a:avLst/>
          </a:prstGeom>
          <a:ln>
            <a:noFill/>
          </a:ln>
        </p:spPr>
      </p:pic>
      <p:sp>
        <p:nvSpPr>
          <p:cNvPr id="229" name="CustomShape 2"/>
          <p:cNvSpPr/>
          <p:nvPr/>
        </p:nvSpPr>
        <p:spPr>
          <a:xfrm>
            <a:off x="2445480" y="2413440"/>
            <a:ext cx="929520" cy="52272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bg1"/>
          </a:solidFill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776159" y="271440"/>
            <a:ext cx="6223995" cy="5217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Space Debris Models (CubeSats)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231" name="Picture 230"/>
          <p:cNvPicPr/>
          <p:nvPr/>
        </p:nvPicPr>
        <p:blipFill>
          <a:blip r:embed="rId2"/>
          <a:stretch/>
        </p:blipFill>
        <p:spPr>
          <a:xfrm>
            <a:off x="2878146" y="1139547"/>
            <a:ext cx="1693854" cy="1537747"/>
          </a:xfrm>
          <a:prstGeom prst="rect">
            <a:avLst/>
          </a:prstGeom>
          <a:ln>
            <a:noFill/>
          </a:ln>
        </p:spPr>
      </p:pic>
      <p:pic>
        <p:nvPicPr>
          <p:cNvPr id="232" name="Picture 231"/>
          <p:cNvPicPr/>
          <p:nvPr/>
        </p:nvPicPr>
        <p:blipFill>
          <a:blip r:embed="rId3"/>
          <a:stretch/>
        </p:blipFill>
        <p:spPr>
          <a:xfrm>
            <a:off x="5448748" y="2059560"/>
            <a:ext cx="3566160" cy="2815920"/>
          </a:xfrm>
          <a:prstGeom prst="rect">
            <a:avLst/>
          </a:prstGeom>
          <a:ln>
            <a:noFill/>
          </a:ln>
        </p:spPr>
      </p:pic>
      <p:graphicFrame>
        <p:nvGraphicFramePr>
          <p:cNvPr id="233" name="Table 2"/>
          <p:cNvGraphicFramePr/>
          <p:nvPr>
            <p:extLst>
              <p:ext uri="{D42A27DB-BD31-4B8C-83A1-F6EECF244321}">
                <p14:modId xmlns:p14="http://schemas.microsoft.com/office/powerpoint/2010/main" val="2099071340"/>
              </p:ext>
            </p:extLst>
          </p:nvPr>
        </p:nvGraphicFramePr>
        <p:xfrm>
          <a:off x="337680" y="3023640"/>
          <a:ext cx="5001480" cy="1851840"/>
        </p:xfrm>
        <a:graphic>
          <a:graphicData uri="http://schemas.openxmlformats.org/drawingml/2006/table">
            <a:tbl>
              <a:tblPr/>
              <a:tblGrid>
                <a:gridCol w="1250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0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502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5064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17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1U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10U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27U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740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Depth(m)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216000" indent="-216000">
                        <a:buClr>
                          <a:srgbClr val="FFFFFF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en-US" sz="1800" b="0" strike="noStrike" spc="-1" dirty="0">
                          <a:latin typeface="Arial"/>
                        </a:rPr>
                        <a:t>0.015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0.15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0.405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7040"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Radius(m)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pPr marL="216000" indent="-216000">
                        <a:buClr>
                          <a:srgbClr val="FFFFFF"/>
                        </a:buClr>
                        <a:buSzPct val="45000"/>
                        <a:buFont typeface="Wingdings" charset="2"/>
                        <a:buChar char=""/>
                      </a:pPr>
                      <a:r>
                        <a:rPr lang="en-US" sz="1800" b="0" strike="noStrike" spc="-1">
                          <a:latin typeface="Arial"/>
                        </a:rPr>
                        <a:t>0.001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>
                          <a:latin typeface="Arial"/>
                        </a:rPr>
                        <a:t>0.01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strike="noStrike" spc="-1" dirty="0">
                          <a:latin typeface="Arial"/>
                        </a:rPr>
                        <a:t>0.027</a:t>
                      </a: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026" name="Picture 2" descr="CubeSat Kit 1U Solid-wall CAD Model">
            <a:extLst>
              <a:ext uri="{FF2B5EF4-FFF2-40B4-BE49-F238E27FC236}">
                <a16:creationId xmlns:a16="http://schemas.microsoft.com/office/drawing/2014/main" id="{82613D2E-C0A0-46A5-A68B-5D85035C8C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9599" y="1139547"/>
            <a:ext cx="1537748" cy="1537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776159" y="271440"/>
            <a:ext cx="6792614" cy="52176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Current Gazebo Simulation Progress</a:t>
            </a:r>
            <a:endParaRPr lang="en-US" sz="2800" b="0" strike="noStrike" spc="-1" dirty="0">
              <a:latin typeface="Arial"/>
            </a:endParaRPr>
          </a:p>
        </p:txBody>
      </p:sp>
      <p:pic>
        <p:nvPicPr>
          <p:cNvPr id="235" name="Picture 234"/>
          <p:cNvPicPr/>
          <p:nvPr/>
        </p:nvPicPr>
        <p:blipFill>
          <a:blip r:embed="rId2"/>
          <a:stretch/>
        </p:blipFill>
        <p:spPr>
          <a:xfrm>
            <a:off x="5094245" y="1231079"/>
            <a:ext cx="3862763" cy="2753380"/>
          </a:xfrm>
          <a:prstGeom prst="rect">
            <a:avLst/>
          </a:prstGeom>
          <a:ln>
            <a:noFill/>
          </a:ln>
        </p:spPr>
      </p:pic>
      <p:pic>
        <p:nvPicPr>
          <p:cNvPr id="3" name="Picture 2" descr="A screen shot of a computer&#10;&#10;Description automatically generated">
            <a:extLst>
              <a:ext uri="{FF2B5EF4-FFF2-40B4-BE49-F238E27FC236}">
                <a16:creationId xmlns:a16="http://schemas.microsoft.com/office/drawing/2014/main" id="{A6E856CD-866A-4F11-90DC-AEC930AB9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92" y="1231078"/>
            <a:ext cx="4785352" cy="2753381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351000" y="313920"/>
            <a:ext cx="45716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-US" sz="28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Next Steps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234000" y="1316160"/>
            <a:ext cx="7642134" cy="1221638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square" lIns="90000" tIns="45000" rIns="90000" bIns="45000">
            <a:spAutoFit/>
          </a:bodyPr>
          <a:lstStyle/>
          <a:p>
            <a:pPr marL="457200" indent="-310680">
              <a:lnSpc>
                <a:spcPct val="115000"/>
              </a:lnSpc>
              <a:buClr>
                <a:srgbClr val="F3F3F3"/>
              </a:buClr>
              <a:buFont typeface="Roboto Mono Regular"/>
              <a:buChar char="●"/>
            </a:pPr>
            <a:r>
              <a:rPr lang="en-US" sz="1300" b="0" strike="noStrike" spc="-1" dirty="0">
                <a:solidFill>
                  <a:srgbClr val="F3F3F3"/>
                </a:solidFill>
                <a:latin typeface="Roboto Mono Regular"/>
                <a:ea typeface="Roboto Mono Regular"/>
              </a:rPr>
              <a:t>Continue development of algorithm pseudocode</a:t>
            </a:r>
          </a:p>
          <a:p>
            <a:pPr marL="146520">
              <a:lnSpc>
                <a:spcPct val="115000"/>
              </a:lnSpc>
              <a:buClr>
                <a:srgbClr val="F3F3F3"/>
              </a:buClr>
            </a:pPr>
            <a:endParaRPr lang="en-US" sz="1300" b="0" strike="noStrike" spc="-1" dirty="0">
              <a:latin typeface="Arial"/>
            </a:endParaRPr>
          </a:p>
          <a:p>
            <a:pPr marL="457200" lvl="3" indent="-310680">
              <a:lnSpc>
                <a:spcPct val="115000"/>
              </a:lnSpc>
              <a:buClr>
                <a:srgbClr val="F3F3F3"/>
              </a:buClr>
              <a:buFont typeface="Roboto Mono Regular"/>
              <a:buChar char="●"/>
            </a:pPr>
            <a:r>
              <a:rPr lang="en-US" sz="1300" b="0" strike="noStrike" spc="-1" dirty="0">
                <a:solidFill>
                  <a:srgbClr val="F3F3F3"/>
                </a:solidFill>
                <a:latin typeface="Roboto Mono Regular"/>
                <a:ea typeface="Roboto Mono Regular"/>
              </a:rPr>
              <a:t>Implement pseudocode on Gazebo models</a:t>
            </a:r>
          </a:p>
          <a:p>
            <a:pPr marL="146520" lvl="3">
              <a:lnSpc>
                <a:spcPct val="115000"/>
              </a:lnSpc>
              <a:buClr>
                <a:srgbClr val="F3F3F3"/>
              </a:buClr>
            </a:pPr>
            <a:endParaRPr lang="en-US" sz="1300" b="0" strike="noStrike" spc="-1" dirty="0">
              <a:latin typeface="Arial"/>
            </a:endParaRPr>
          </a:p>
          <a:p>
            <a:pPr marL="457200" lvl="3" indent="-310680">
              <a:lnSpc>
                <a:spcPct val="115000"/>
              </a:lnSpc>
              <a:buClr>
                <a:srgbClr val="F3F3F3"/>
              </a:buClr>
              <a:buFont typeface="Roboto Mono Regular"/>
              <a:buChar char="●"/>
            </a:pPr>
            <a:r>
              <a:rPr lang="en-US" sz="1300" b="0" strike="noStrike" spc="-1" dirty="0">
                <a:solidFill>
                  <a:srgbClr val="F3F3F3"/>
                </a:solidFill>
                <a:latin typeface="Roboto Mono Regular"/>
                <a:ea typeface="Roboto Mono Regular"/>
              </a:rPr>
              <a:t>Simulate welding on Space Debris Model test cases</a:t>
            </a:r>
            <a:endParaRPr lang="en-US" sz="13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Shape 1"/>
          <p:cNvSpPr txBox="1"/>
          <p:nvPr/>
        </p:nvSpPr>
        <p:spPr>
          <a:xfrm>
            <a:off x="1298160" y="348120"/>
            <a:ext cx="6771240" cy="1935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700" b="1" strike="noStrike" spc="-1" dirty="0">
                <a:solidFill>
                  <a:srgbClr val="F3F3F3"/>
                </a:solidFill>
                <a:latin typeface="Roboto Condensed"/>
                <a:ea typeface="Roboto Condensed"/>
              </a:rPr>
              <a:t>THANK YOU!</a:t>
            </a:r>
            <a:endParaRPr lang="en-US" sz="87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CustomShape 2"/>
          <p:cNvSpPr/>
          <p:nvPr/>
        </p:nvSpPr>
        <p:spPr>
          <a:xfrm>
            <a:off x="609120" y="3014640"/>
            <a:ext cx="2652120" cy="151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Kyle Watkins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Project Manager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watkinsk2017@my.fit.edu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Luca Rizza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Systems 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lrizza2017@my.fit.edu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Laura Guziczek,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lguziczek2018@my.fit.edu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240" name="CustomShape 3"/>
          <p:cNvSpPr/>
          <p:nvPr/>
        </p:nvSpPr>
        <p:spPr>
          <a:xfrm>
            <a:off x="3000600" y="2284200"/>
            <a:ext cx="3465720" cy="327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3600" b="0" strike="noStrike" spc="-1" dirty="0">
              <a:latin typeface="Arial"/>
            </a:endParaRPr>
          </a:p>
        </p:txBody>
      </p:sp>
      <p:grpSp>
        <p:nvGrpSpPr>
          <p:cNvPr id="241" name="Group 4"/>
          <p:cNvGrpSpPr/>
          <p:nvPr/>
        </p:nvGrpSpPr>
        <p:grpSpPr>
          <a:xfrm>
            <a:off x="454680" y="348120"/>
            <a:ext cx="95760" cy="4447440"/>
            <a:chOff x="454680" y="348120"/>
            <a:chExt cx="95760" cy="4447440"/>
          </a:xfrm>
        </p:grpSpPr>
        <p:grpSp>
          <p:nvGrpSpPr>
            <p:cNvPr id="242" name="Group 5"/>
            <p:cNvGrpSpPr/>
            <p:nvPr/>
          </p:nvGrpSpPr>
          <p:grpSpPr>
            <a:xfrm>
              <a:off x="454680" y="4408560"/>
              <a:ext cx="95760" cy="387000"/>
              <a:chOff x="454680" y="4408560"/>
              <a:chExt cx="95760" cy="387000"/>
            </a:xfrm>
          </p:grpSpPr>
          <p:sp>
            <p:nvSpPr>
              <p:cNvPr id="243" name="CustomShape 6"/>
              <p:cNvSpPr/>
              <p:nvPr/>
            </p:nvSpPr>
            <p:spPr>
              <a:xfrm>
                <a:off x="454680" y="440856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4" name="CustomShape 7"/>
              <p:cNvSpPr/>
              <p:nvPr/>
            </p:nvSpPr>
            <p:spPr>
              <a:xfrm>
                <a:off x="454680" y="45374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5" name="CustomShape 8"/>
              <p:cNvSpPr/>
              <p:nvPr/>
            </p:nvSpPr>
            <p:spPr>
              <a:xfrm>
                <a:off x="454680" y="46663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46" name="CustomShape 9"/>
              <p:cNvSpPr/>
              <p:nvPr/>
            </p:nvSpPr>
            <p:spPr>
              <a:xfrm>
                <a:off x="454680" y="4795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247" name="CustomShape 10"/>
            <p:cNvSpPr/>
            <p:nvPr/>
          </p:nvSpPr>
          <p:spPr>
            <a:xfrm rot="10800000">
              <a:off x="502560" y="1604160"/>
              <a:ext cx="360" cy="193572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248" name="Group 11"/>
            <p:cNvGrpSpPr/>
            <p:nvPr/>
          </p:nvGrpSpPr>
          <p:grpSpPr>
            <a:xfrm>
              <a:off x="454680" y="348120"/>
              <a:ext cx="95760" cy="387360"/>
              <a:chOff x="454680" y="348120"/>
              <a:chExt cx="95760" cy="387360"/>
            </a:xfrm>
          </p:grpSpPr>
          <p:sp>
            <p:nvSpPr>
              <p:cNvPr id="249" name="CustomShape 12"/>
              <p:cNvSpPr/>
              <p:nvPr/>
            </p:nvSpPr>
            <p:spPr>
              <a:xfrm>
                <a:off x="454680" y="348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0" name="CustomShape 13"/>
              <p:cNvSpPr/>
              <p:nvPr/>
            </p:nvSpPr>
            <p:spPr>
              <a:xfrm>
                <a:off x="454680" y="4770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1" name="CustomShape 14"/>
              <p:cNvSpPr/>
              <p:nvPr/>
            </p:nvSpPr>
            <p:spPr>
              <a:xfrm>
                <a:off x="454680" y="6062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252" name="CustomShape 15"/>
              <p:cNvSpPr/>
              <p:nvPr/>
            </p:nvSpPr>
            <p:spPr>
              <a:xfrm>
                <a:off x="454680" y="735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253" name="CustomShape 16"/>
          <p:cNvSpPr/>
          <p:nvPr/>
        </p:nvSpPr>
        <p:spPr>
          <a:xfrm>
            <a:off x="2838960" y="2917080"/>
            <a:ext cx="3465720" cy="1780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Michael Leard,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mleard2017@my.fit.edu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Ali Lebbar,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alebbar2016@my.fit.edu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Davey Renoid,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drenoid2016@my.fit.edu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Matthew Intriago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Computer Science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mintriago2017@my.fit.edu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254" name="CustomShape 17"/>
          <p:cNvSpPr/>
          <p:nvPr/>
        </p:nvSpPr>
        <p:spPr>
          <a:xfrm>
            <a:off x="6180840" y="2953440"/>
            <a:ext cx="2791080" cy="1707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Vincent Panichelli,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vpanichelli2017@my.fit.edu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Daniel Soto,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dsotoperezco2017@my.fit.edu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1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Nouraldean El-Chariti</a:t>
            </a:r>
            <a:r>
              <a:rPr lang="en" sz="1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,</a:t>
            </a: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1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1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nelchariti2017@my.fit.edu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pic>
        <p:nvPicPr>
          <p:cNvPr id="255" name="Google Shape;836;p63"/>
          <p:cNvPicPr/>
          <p:nvPr/>
        </p:nvPicPr>
        <p:blipFill>
          <a:blip r:embed="rId3"/>
          <a:srcRect l="41556" r="41250"/>
          <a:stretch/>
        </p:blipFill>
        <p:spPr>
          <a:xfrm>
            <a:off x="7992720" y="11160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64480" y="1301760"/>
            <a:ext cx="8329320" cy="37339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marL="457200" indent="-32652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55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PROJECT INTRODUCTION</a:t>
            </a:r>
            <a:endParaRPr lang="en-US" sz="155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2652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55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MOTIVATION AND SCOPE</a:t>
            </a:r>
            <a:endParaRPr lang="en-US" sz="155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2652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55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SYSTEM ARCHITECTURE AND REQUIREMENTS</a:t>
            </a:r>
            <a:endParaRPr lang="en-US" sz="155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2652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55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CONTROLS SYSTEM</a:t>
            </a:r>
            <a:endParaRPr lang="en-US" sz="155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32652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55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NEXT STEPS</a:t>
            </a:r>
            <a:endParaRPr lang="en-US" sz="155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50000"/>
              </a:lnSpc>
            </a:pPr>
            <a:endParaRPr lang="en-US" sz="155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50000"/>
              </a:lnSpc>
              <a:spcAft>
                <a:spcPts val="1599"/>
              </a:spcAft>
              <a:tabLst>
                <a:tab pos="0" algn="l"/>
              </a:tabLst>
            </a:pPr>
            <a:endParaRPr lang="en-US" sz="155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CustomShape 2"/>
          <p:cNvSpPr/>
          <p:nvPr/>
        </p:nvSpPr>
        <p:spPr>
          <a:xfrm>
            <a:off x="-794520" y="584640"/>
            <a:ext cx="5158440" cy="55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Content</a:t>
            </a:r>
            <a:endParaRPr lang="en-US" sz="2800" b="0" strike="noStrike" spc="-1">
              <a:latin typeface="Arial"/>
            </a:endParaRPr>
          </a:p>
        </p:txBody>
      </p:sp>
      <p:grpSp>
        <p:nvGrpSpPr>
          <p:cNvPr id="48" name="Group 3"/>
          <p:cNvGrpSpPr/>
          <p:nvPr/>
        </p:nvGrpSpPr>
        <p:grpSpPr>
          <a:xfrm>
            <a:off x="74520" y="1039680"/>
            <a:ext cx="4447800" cy="96120"/>
            <a:chOff x="74520" y="1039680"/>
            <a:chExt cx="4447800" cy="96120"/>
          </a:xfrm>
        </p:grpSpPr>
        <p:grpSp>
          <p:nvGrpSpPr>
            <p:cNvPr id="49" name="Group 4"/>
            <p:cNvGrpSpPr/>
            <p:nvPr/>
          </p:nvGrpSpPr>
          <p:grpSpPr>
            <a:xfrm>
              <a:off x="74520" y="1039680"/>
              <a:ext cx="387360" cy="95760"/>
              <a:chOff x="74520" y="1039680"/>
              <a:chExt cx="387360" cy="95760"/>
            </a:xfrm>
          </p:grpSpPr>
          <p:sp>
            <p:nvSpPr>
              <p:cNvPr id="50" name="CustomShape 5"/>
              <p:cNvSpPr/>
              <p:nvPr/>
            </p:nvSpPr>
            <p:spPr>
              <a:xfrm rot="5400000">
                <a:off x="413640" y="1087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1" name="CustomShape 6"/>
              <p:cNvSpPr/>
              <p:nvPr/>
            </p:nvSpPr>
            <p:spPr>
              <a:xfrm rot="5400000">
                <a:off x="284760" y="1087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2" name="CustomShape 7"/>
              <p:cNvSpPr/>
              <p:nvPr/>
            </p:nvSpPr>
            <p:spPr>
              <a:xfrm rot="5400000">
                <a:off x="155880" y="1087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3" name="CustomShape 8"/>
              <p:cNvSpPr/>
              <p:nvPr/>
            </p:nvSpPr>
            <p:spPr>
              <a:xfrm rot="5400000">
                <a:off x="26640" y="1087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54" name="CustomShape 9"/>
            <p:cNvSpPr/>
            <p:nvPr/>
          </p:nvSpPr>
          <p:spPr>
            <a:xfrm rot="16200000">
              <a:off x="1946160" y="167760"/>
              <a:ext cx="360" cy="193572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55" name="Group 10"/>
            <p:cNvGrpSpPr/>
            <p:nvPr/>
          </p:nvGrpSpPr>
          <p:grpSpPr>
            <a:xfrm>
              <a:off x="4134960" y="1039680"/>
              <a:ext cx="387360" cy="95760"/>
              <a:chOff x="4134960" y="1039680"/>
              <a:chExt cx="387360" cy="95760"/>
            </a:xfrm>
          </p:grpSpPr>
          <p:sp>
            <p:nvSpPr>
              <p:cNvPr id="56" name="CustomShape 11"/>
              <p:cNvSpPr/>
              <p:nvPr/>
            </p:nvSpPr>
            <p:spPr>
              <a:xfrm rot="5400000">
                <a:off x="4474080" y="1087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" name="CustomShape 12"/>
              <p:cNvSpPr/>
              <p:nvPr/>
            </p:nvSpPr>
            <p:spPr>
              <a:xfrm rot="5400000">
                <a:off x="4344840" y="1087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" name="CustomShape 13"/>
              <p:cNvSpPr/>
              <p:nvPr/>
            </p:nvSpPr>
            <p:spPr>
              <a:xfrm rot="5400000">
                <a:off x="4215960" y="1087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9" name="CustomShape 14"/>
              <p:cNvSpPr/>
              <p:nvPr/>
            </p:nvSpPr>
            <p:spPr>
              <a:xfrm rot="5400000">
                <a:off x="4087080" y="1087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2920" y="176760"/>
            <a:ext cx="8980920" cy="5349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Mono"/>
                <a:ea typeface="Roboto Mono"/>
              </a:rPr>
              <a:t>What is D.I.S.A.R.M.?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TextShape 2"/>
          <p:cNvSpPr txBox="1"/>
          <p:nvPr/>
        </p:nvSpPr>
        <p:spPr>
          <a:xfrm>
            <a:off x="457920" y="800640"/>
            <a:ext cx="8077680" cy="6998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" sz="16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An autonomous,space debris grappling device that uses capacitor discharge stud welding as a form of attachment.</a:t>
            </a:r>
            <a:r>
              <a:rPr lang="en" sz="17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 </a:t>
            </a:r>
            <a:endParaRPr lang="en-US" sz="1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en-US" sz="17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62" name="Google Shape;206;p30"/>
          <p:cNvPicPr/>
          <p:nvPr/>
        </p:nvPicPr>
        <p:blipFill>
          <a:blip r:embed="rId2"/>
          <a:srcRect l="26005" r="25908"/>
          <a:stretch/>
        </p:blipFill>
        <p:spPr>
          <a:xfrm>
            <a:off x="3066480" y="1590120"/>
            <a:ext cx="2860560" cy="3095640"/>
          </a:xfrm>
          <a:prstGeom prst="rect">
            <a:avLst/>
          </a:prstGeom>
          <a:ln>
            <a:noFill/>
          </a:ln>
        </p:spPr>
      </p:pic>
      <p:sp>
        <p:nvSpPr>
          <p:cNvPr id="63" name="CustomShape 3"/>
          <p:cNvSpPr/>
          <p:nvPr/>
        </p:nvSpPr>
        <p:spPr>
          <a:xfrm>
            <a:off x="3153960" y="4686120"/>
            <a:ext cx="2778120" cy="83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000" b="0" i="1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Model of the D.I.S.A.R.M. design.</a:t>
            </a:r>
            <a:endParaRPr lang="en-US" sz="1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212;p31"/>
          <p:cNvPicPr/>
          <p:nvPr/>
        </p:nvPicPr>
        <p:blipFill>
          <a:blip r:embed="rId2"/>
          <a:srcRect l="25828" r="25663"/>
          <a:stretch/>
        </p:blipFill>
        <p:spPr>
          <a:xfrm>
            <a:off x="2684520" y="600480"/>
            <a:ext cx="3114360" cy="3806280"/>
          </a:xfrm>
          <a:prstGeom prst="rect">
            <a:avLst/>
          </a:prstGeom>
          <a:ln>
            <a:noFill/>
          </a:ln>
        </p:spPr>
      </p:pic>
      <p:sp>
        <p:nvSpPr>
          <p:cNvPr id="65" name="CustomShape 1"/>
          <p:cNvSpPr/>
          <p:nvPr/>
        </p:nvSpPr>
        <p:spPr>
          <a:xfrm>
            <a:off x="941040" y="3557160"/>
            <a:ext cx="931320" cy="600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18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Base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6" name="CustomShape 2"/>
          <p:cNvSpPr/>
          <p:nvPr/>
        </p:nvSpPr>
        <p:spPr>
          <a:xfrm rot="10800000" flipH="1">
            <a:off x="1872360" y="3572640"/>
            <a:ext cx="1498680" cy="284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7" name="CustomShape 3"/>
          <p:cNvSpPr/>
          <p:nvPr/>
        </p:nvSpPr>
        <p:spPr>
          <a:xfrm>
            <a:off x="0" y="2847960"/>
            <a:ext cx="2246760" cy="600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18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Driving Screw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68" name="CustomShape 4"/>
          <p:cNvSpPr/>
          <p:nvPr/>
        </p:nvSpPr>
        <p:spPr>
          <a:xfrm rot="10800000" flipH="1">
            <a:off x="2247120" y="2782800"/>
            <a:ext cx="1969920" cy="3650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9" name="CustomShape 5"/>
          <p:cNvSpPr/>
          <p:nvPr/>
        </p:nvSpPr>
        <p:spPr>
          <a:xfrm>
            <a:off x="91800" y="1132200"/>
            <a:ext cx="2181240" cy="508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18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Upper Plate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0" name="CustomShape 6"/>
          <p:cNvSpPr/>
          <p:nvPr/>
        </p:nvSpPr>
        <p:spPr>
          <a:xfrm>
            <a:off x="223920" y="2015640"/>
            <a:ext cx="2049120" cy="438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</a:pPr>
            <a:r>
              <a:rPr lang="en" sz="18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Guiding Rods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1" name="CustomShape 7"/>
          <p:cNvSpPr/>
          <p:nvPr/>
        </p:nvSpPr>
        <p:spPr>
          <a:xfrm>
            <a:off x="2273400" y="2235240"/>
            <a:ext cx="1679760" cy="158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2" name="CustomShape 8"/>
          <p:cNvSpPr/>
          <p:nvPr/>
        </p:nvSpPr>
        <p:spPr>
          <a:xfrm>
            <a:off x="6237000" y="600480"/>
            <a:ext cx="2619360" cy="600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8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Welding Prongs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3" name="CustomShape 9"/>
          <p:cNvSpPr/>
          <p:nvPr/>
        </p:nvSpPr>
        <p:spPr>
          <a:xfrm rot="10800000">
            <a:off x="4542840" y="806040"/>
            <a:ext cx="1694160" cy="94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4" name="CustomShape 10"/>
          <p:cNvSpPr/>
          <p:nvPr/>
        </p:nvSpPr>
        <p:spPr>
          <a:xfrm>
            <a:off x="6237000" y="2566440"/>
            <a:ext cx="2964960" cy="974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7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Electrical components housed in base</a:t>
            </a:r>
            <a:endParaRPr lang="en-US" sz="1700" b="0" strike="noStrike" spc="-1">
              <a:latin typeface="Arial"/>
            </a:endParaRPr>
          </a:p>
        </p:txBody>
      </p:sp>
      <p:sp>
        <p:nvSpPr>
          <p:cNvPr id="75" name="CustomShape 11"/>
          <p:cNvSpPr/>
          <p:nvPr/>
        </p:nvSpPr>
        <p:spPr>
          <a:xfrm flipH="1">
            <a:off x="5132880" y="3053880"/>
            <a:ext cx="1103760" cy="104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6" name="CustomShape 12"/>
          <p:cNvSpPr/>
          <p:nvPr/>
        </p:nvSpPr>
        <p:spPr>
          <a:xfrm>
            <a:off x="6237000" y="1981080"/>
            <a:ext cx="2049120" cy="508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8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Outer Shaft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77" name="CustomShape 13"/>
          <p:cNvSpPr/>
          <p:nvPr/>
        </p:nvSpPr>
        <p:spPr>
          <a:xfrm rot="10800000">
            <a:off x="4253040" y="1967760"/>
            <a:ext cx="1983960" cy="267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8" name="CustomShape 14"/>
          <p:cNvSpPr/>
          <p:nvPr/>
        </p:nvSpPr>
        <p:spPr>
          <a:xfrm rot="10800000">
            <a:off x="4319640" y="1622880"/>
            <a:ext cx="1917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9" name="CustomShape 15"/>
          <p:cNvSpPr/>
          <p:nvPr/>
        </p:nvSpPr>
        <p:spPr>
          <a:xfrm>
            <a:off x="6237000" y="1392840"/>
            <a:ext cx="2856960" cy="461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7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Dampening spring</a:t>
            </a:r>
            <a:endParaRPr lang="en-US" sz="1700" b="0" strike="noStrike" spc="-1">
              <a:latin typeface="Arial"/>
            </a:endParaRPr>
          </a:p>
        </p:txBody>
      </p:sp>
      <p:sp>
        <p:nvSpPr>
          <p:cNvPr id="80" name="CustomShape 16"/>
          <p:cNvSpPr/>
          <p:nvPr/>
        </p:nvSpPr>
        <p:spPr>
          <a:xfrm rot="10800000" flipH="1">
            <a:off x="2273760" y="1385640"/>
            <a:ext cx="1164240" cy="7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F0000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17"/>
          <p:cNvSpPr/>
          <p:nvPr/>
        </p:nvSpPr>
        <p:spPr>
          <a:xfrm>
            <a:off x="2126520" y="4484160"/>
            <a:ext cx="4230720" cy="97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000" b="0" i="1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Labeled diagram of D.I.S.A.R.M.’s primary components.</a:t>
            </a:r>
            <a:endParaRPr lang="en-US" sz="10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727560" y="416520"/>
            <a:ext cx="7688520" cy="5349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Motive Behind D.I.S.A.R.M.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4164480" y="1961640"/>
            <a:ext cx="4876560" cy="3281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marL="457200" indent="-310680">
              <a:lnSpc>
                <a:spcPct val="115000"/>
              </a:lnSpc>
              <a:buClr>
                <a:srgbClr val="F3F3F3"/>
              </a:buClr>
              <a:buFont typeface="Roboto Mono Regular"/>
              <a:buChar char="●"/>
            </a:pPr>
            <a:r>
              <a:rPr lang="en" sz="1300" b="0" strike="noStrike" spc="-1" dirty="0">
                <a:solidFill>
                  <a:srgbClr val="F3F3F3"/>
                </a:solidFill>
                <a:latin typeface="Roboto Mono Regular"/>
                <a:ea typeface="Roboto Mono Regular"/>
              </a:rPr>
              <a:t>There has been a huge increase in space debris in LEO.</a:t>
            </a:r>
            <a:endParaRPr lang="en-US" sz="13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310680">
              <a:lnSpc>
                <a:spcPct val="115000"/>
              </a:lnSpc>
              <a:buClr>
                <a:srgbClr val="F3F3F3"/>
              </a:buClr>
              <a:buFont typeface="Roboto Mono Regular"/>
              <a:buChar char="●"/>
            </a:pPr>
            <a:r>
              <a:rPr lang="en" sz="1300" b="0" strike="noStrike" spc="-1" dirty="0">
                <a:solidFill>
                  <a:srgbClr val="F3F3F3"/>
                </a:solidFill>
                <a:latin typeface="Roboto Mono Regular"/>
                <a:ea typeface="Roboto Mono Regular"/>
              </a:rPr>
              <a:t>This accumulation of space debris poses a threat to current and  future space endeavors.</a:t>
            </a:r>
            <a:endParaRPr lang="en-US" sz="1300" b="0" strike="noStrike" spc="-1" dirty="0">
              <a:solidFill>
                <a:srgbClr val="000000"/>
              </a:solidFill>
              <a:latin typeface="Arial"/>
            </a:endParaRPr>
          </a:p>
          <a:p>
            <a:pPr marL="457200" indent="-310680">
              <a:lnSpc>
                <a:spcPct val="115000"/>
              </a:lnSpc>
              <a:buClr>
                <a:srgbClr val="F3F3F3"/>
              </a:buClr>
              <a:buFont typeface="Roboto Mono Regular"/>
              <a:buChar char="●"/>
            </a:pPr>
            <a:r>
              <a:rPr lang="en" sz="1300" b="0" strike="noStrike" spc="-1" dirty="0">
                <a:solidFill>
                  <a:srgbClr val="F3F3F3"/>
                </a:solidFill>
                <a:latin typeface="Roboto Mono Regular"/>
                <a:ea typeface="Roboto Mono Regular"/>
              </a:rPr>
              <a:t>There is a need for an efficient and reliable grappling mechanism to be developed.</a:t>
            </a:r>
            <a:endParaRPr lang="en-US" sz="13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CustomShape 3"/>
          <p:cNvSpPr/>
          <p:nvPr/>
        </p:nvSpPr>
        <p:spPr>
          <a:xfrm>
            <a:off x="1655280" y="2669760"/>
            <a:ext cx="609480" cy="62028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4"/>
          <p:cNvSpPr/>
          <p:nvPr/>
        </p:nvSpPr>
        <p:spPr>
          <a:xfrm>
            <a:off x="2152440" y="2270520"/>
            <a:ext cx="1393200" cy="141840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5"/>
          <p:cNvSpPr/>
          <p:nvPr/>
        </p:nvSpPr>
        <p:spPr>
          <a:xfrm rot="10800000">
            <a:off x="1959840" y="1711440"/>
            <a:ext cx="360" cy="958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3F3F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6"/>
          <p:cNvSpPr/>
          <p:nvPr/>
        </p:nvSpPr>
        <p:spPr>
          <a:xfrm rot="10800000">
            <a:off x="3737880" y="1711440"/>
            <a:ext cx="360" cy="958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3F3F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7"/>
          <p:cNvSpPr/>
          <p:nvPr/>
        </p:nvSpPr>
        <p:spPr>
          <a:xfrm>
            <a:off x="1047240" y="1130400"/>
            <a:ext cx="1825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19%</a:t>
            </a:r>
            <a:endParaRPr lang="en-US" sz="13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MISSION RELATED DEBRIS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89" name="CustomShape 8"/>
          <p:cNvSpPr/>
          <p:nvPr/>
        </p:nvSpPr>
        <p:spPr>
          <a:xfrm rot="10800000" flipH="1">
            <a:off x="2847960" y="3690000"/>
            <a:ext cx="1440" cy="348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3F3F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9"/>
          <p:cNvSpPr/>
          <p:nvPr/>
        </p:nvSpPr>
        <p:spPr>
          <a:xfrm>
            <a:off x="2997360" y="1130400"/>
            <a:ext cx="148140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17%</a:t>
            </a:r>
            <a:endParaRPr lang="en-US" sz="13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ROCKET BODIES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91" name="CustomShape 10"/>
          <p:cNvSpPr/>
          <p:nvPr/>
        </p:nvSpPr>
        <p:spPr>
          <a:xfrm>
            <a:off x="336600" y="4465440"/>
            <a:ext cx="182556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22%</a:t>
            </a:r>
            <a:endParaRPr lang="en-US" sz="13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NON-FUNCTIONAL SPACECRAFT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92" name="CustomShape 11"/>
          <p:cNvSpPr/>
          <p:nvPr/>
        </p:nvSpPr>
        <p:spPr>
          <a:xfrm>
            <a:off x="2036880" y="4248720"/>
            <a:ext cx="162432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42%</a:t>
            </a:r>
            <a:endParaRPr lang="en-US" sz="13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3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FRAGMENTATION DEBRIS</a:t>
            </a:r>
            <a:endParaRPr lang="en-US" sz="1300" b="0" strike="noStrike" spc="-1">
              <a:latin typeface="Arial"/>
            </a:endParaRPr>
          </a:p>
        </p:txBody>
      </p:sp>
      <p:sp>
        <p:nvSpPr>
          <p:cNvPr id="93" name="CustomShape 12"/>
          <p:cNvSpPr/>
          <p:nvPr/>
        </p:nvSpPr>
        <p:spPr>
          <a:xfrm>
            <a:off x="6994800" y="4726080"/>
            <a:ext cx="3987720" cy="363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*data sourced from NASA.</a:t>
            </a:r>
            <a:endParaRPr lang="en-US" sz="1100" b="0" strike="noStrike" spc="-1">
              <a:latin typeface="Arial"/>
            </a:endParaRPr>
          </a:p>
        </p:txBody>
      </p:sp>
      <p:sp>
        <p:nvSpPr>
          <p:cNvPr id="94" name="CustomShape 13"/>
          <p:cNvSpPr/>
          <p:nvPr/>
        </p:nvSpPr>
        <p:spPr>
          <a:xfrm>
            <a:off x="3433320" y="2669760"/>
            <a:ext cx="609480" cy="62028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5" name="CustomShape 14"/>
          <p:cNvSpPr/>
          <p:nvPr/>
        </p:nvSpPr>
        <p:spPr>
          <a:xfrm>
            <a:off x="741600" y="2462760"/>
            <a:ext cx="1015920" cy="103392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6" name="CustomShape 15"/>
          <p:cNvSpPr/>
          <p:nvPr/>
        </p:nvSpPr>
        <p:spPr>
          <a:xfrm rot="10800000">
            <a:off x="1249200" y="3497400"/>
            <a:ext cx="360" cy="751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19080">
            <a:solidFill>
              <a:srgbClr val="F3F3F3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97" name="Group 16"/>
          <p:cNvGrpSpPr/>
          <p:nvPr/>
        </p:nvGrpSpPr>
        <p:grpSpPr>
          <a:xfrm>
            <a:off x="1081080" y="2810160"/>
            <a:ext cx="334800" cy="340920"/>
            <a:chOff x="1081080" y="2810160"/>
            <a:chExt cx="334800" cy="340920"/>
          </a:xfrm>
        </p:grpSpPr>
        <p:sp>
          <p:nvSpPr>
            <p:cNvPr id="98" name="CustomShape 17"/>
            <p:cNvSpPr/>
            <p:nvPr/>
          </p:nvSpPr>
          <p:spPr>
            <a:xfrm>
              <a:off x="1081080" y="2836440"/>
              <a:ext cx="309600" cy="314640"/>
            </a:xfrm>
            <a:custGeom>
              <a:avLst/>
              <a:gdLst/>
              <a:ahLst/>
              <a:cxnLst/>
              <a:rect l="l" t="t" r="r" b="b"/>
              <a:pathLst>
                <a:path w="13608" h="13575">
                  <a:moveTo>
                    <a:pt x="4657" y="601"/>
                  </a:moveTo>
                  <a:cubicBezTo>
                    <a:pt x="4676" y="601"/>
                    <a:pt x="4697" y="605"/>
                    <a:pt x="4720" y="628"/>
                  </a:cubicBezTo>
                  <a:lnTo>
                    <a:pt x="5340" y="1252"/>
                  </a:lnTo>
                  <a:lnTo>
                    <a:pt x="4236" y="2355"/>
                  </a:lnTo>
                  <a:lnTo>
                    <a:pt x="3554" y="1667"/>
                  </a:lnTo>
                  <a:lnTo>
                    <a:pt x="4599" y="628"/>
                  </a:lnTo>
                  <a:cubicBezTo>
                    <a:pt x="4616" y="605"/>
                    <a:pt x="4643" y="601"/>
                    <a:pt x="4657" y="601"/>
                  </a:cubicBezTo>
                  <a:close/>
                  <a:moveTo>
                    <a:pt x="5746" y="1659"/>
                  </a:moveTo>
                  <a:lnTo>
                    <a:pt x="6370" y="2278"/>
                  </a:lnTo>
                  <a:cubicBezTo>
                    <a:pt x="6402" y="2314"/>
                    <a:pt x="6402" y="2368"/>
                    <a:pt x="6370" y="2400"/>
                  </a:cubicBezTo>
                  <a:lnTo>
                    <a:pt x="5327" y="3440"/>
                  </a:lnTo>
                  <a:lnTo>
                    <a:pt x="4643" y="2758"/>
                  </a:lnTo>
                  <a:lnTo>
                    <a:pt x="5746" y="1659"/>
                  </a:lnTo>
                  <a:close/>
                  <a:moveTo>
                    <a:pt x="3151" y="2074"/>
                  </a:moveTo>
                  <a:lnTo>
                    <a:pt x="3835" y="2758"/>
                  </a:lnTo>
                  <a:lnTo>
                    <a:pt x="2731" y="3860"/>
                  </a:lnTo>
                  <a:lnTo>
                    <a:pt x="2049" y="3178"/>
                  </a:lnTo>
                  <a:lnTo>
                    <a:pt x="3151" y="2074"/>
                  </a:lnTo>
                  <a:close/>
                  <a:moveTo>
                    <a:pt x="9878" y="705"/>
                  </a:moveTo>
                  <a:lnTo>
                    <a:pt x="12875" y="3702"/>
                  </a:lnTo>
                  <a:cubicBezTo>
                    <a:pt x="12504" y="3983"/>
                    <a:pt x="12053" y="4136"/>
                    <a:pt x="11578" y="4136"/>
                  </a:cubicBezTo>
                  <a:cubicBezTo>
                    <a:pt x="11008" y="4136"/>
                    <a:pt x="10470" y="3914"/>
                    <a:pt x="10067" y="3512"/>
                  </a:cubicBezTo>
                  <a:cubicBezTo>
                    <a:pt x="9666" y="3110"/>
                    <a:pt x="9444" y="2572"/>
                    <a:pt x="9444" y="2003"/>
                  </a:cubicBezTo>
                  <a:cubicBezTo>
                    <a:pt x="9444" y="1528"/>
                    <a:pt x="9598" y="1076"/>
                    <a:pt x="9878" y="705"/>
                  </a:cubicBezTo>
                  <a:close/>
                  <a:moveTo>
                    <a:pt x="4236" y="3165"/>
                  </a:moveTo>
                  <a:lnTo>
                    <a:pt x="4924" y="3847"/>
                  </a:lnTo>
                  <a:lnTo>
                    <a:pt x="3821" y="4949"/>
                  </a:lnTo>
                  <a:lnTo>
                    <a:pt x="3138" y="4267"/>
                  </a:lnTo>
                  <a:lnTo>
                    <a:pt x="4236" y="3165"/>
                  </a:lnTo>
                  <a:close/>
                  <a:moveTo>
                    <a:pt x="1642" y="3584"/>
                  </a:moveTo>
                  <a:lnTo>
                    <a:pt x="2325" y="4267"/>
                  </a:lnTo>
                  <a:lnTo>
                    <a:pt x="1221" y="5370"/>
                  </a:lnTo>
                  <a:lnTo>
                    <a:pt x="602" y="4746"/>
                  </a:lnTo>
                  <a:cubicBezTo>
                    <a:pt x="580" y="4724"/>
                    <a:pt x="575" y="4701"/>
                    <a:pt x="575" y="4688"/>
                  </a:cubicBezTo>
                  <a:cubicBezTo>
                    <a:pt x="575" y="4669"/>
                    <a:pt x="580" y="4647"/>
                    <a:pt x="602" y="4624"/>
                  </a:cubicBezTo>
                  <a:lnTo>
                    <a:pt x="1642" y="3584"/>
                  </a:lnTo>
                  <a:close/>
                  <a:moveTo>
                    <a:pt x="5327" y="4254"/>
                  </a:moveTo>
                  <a:lnTo>
                    <a:pt x="5950" y="4873"/>
                  </a:lnTo>
                  <a:lnTo>
                    <a:pt x="4847" y="5976"/>
                  </a:lnTo>
                  <a:lnTo>
                    <a:pt x="4228" y="5356"/>
                  </a:lnTo>
                  <a:lnTo>
                    <a:pt x="5327" y="4254"/>
                  </a:lnTo>
                  <a:close/>
                  <a:moveTo>
                    <a:pt x="2731" y="4674"/>
                  </a:moveTo>
                  <a:lnTo>
                    <a:pt x="3414" y="5356"/>
                  </a:lnTo>
                  <a:lnTo>
                    <a:pt x="2375" y="6396"/>
                  </a:lnTo>
                  <a:cubicBezTo>
                    <a:pt x="2352" y="6419"/>
                    <a:pt x="2329" y="6424"/>
                    <a:pt x="2311" y="6424"/>
                  </a:cubicBezTo>
                  <a:cubicBezTo>
                    <a:pt x="2298" y="6424"/>
                    <a:pt x="2270" y="6419"/>
                    <a:pt x="2252" y="6396"/>
                  </a:cubicBezTo>
                  <a:lnTo>
                    <a:pt x="1628" y="5777"/>
                  </a:lnTo>
                  <a:lnTo>
                    <a:pt x="2731" y="4674"/>
                  </a:lnTo>
                  <a:close/>
                  <a:moveTo>
                    <a:pt x="11234" y="7179"/>
                  </a:moveTo>
                  <a:cubicBezTo>
                    <a:pt x="11252" y="7179"/>
                    <a:pt x="11275" y="7183"/>
                    <a:pt x="11293" y="7206"/>
                  </a:cubicBezTo>
                  <a:lnTo>
                    <a:pt x="11917" y="7830"/>
                  </a:lnTo>
                  <a:lnTo>
                    <a:pt x="10814" y="8928"/>
                  </a:lnTo>
                  <a:lnTo>
                    <a:pt x="10131" y="8245"/>
                  </a:lnTo>
                  <a:lnTo>
                    <a:pt x="11175" y="7206"/>
                  </a:lnTo>
                  <a:cubicBezTo>
                    <a:pt x="11194" y="7183"/>
                    <a:pt x="11216" y="7179"/>
                    <a:pt x="11234" y="7179"/>
                  </a:cubicBezTo>
                  <a:close/>
                  <a:moveTo>
                    <a:pt x="8698" y="7626"/>
                  </a:moveTo>
                  <a:lnTo>
                    <a:pt x="9322" y="8245"/>
                  </a:lnTo>
                  <a:lnTo>
                    <a:pt x="8219" y="9348"/>
                  </a:lnTo>
                  <a:lnTo>
                    <a:pt x="7599" y="8729"/>
                  </a:lnTo>
                  <a:lnTo>
                    <a:pt x="8698" y="7626"/>
                  </a:lnTo>
                  <a:close/>
                  <a:moveTo>
                    <a:pt x="8147" y="4060"/>
                  </a:moveTo>
                  <a:cubicBezTo>
                    <a:pt x="8513" y="4060"/>
                    <a:pt x="8857" y="4200"/>
                    <a:pt x="9114" y="4461"/>
                  </a:cubicBezTo>
                  <a:cubicBezTo>
                    <a:pt x="9372" y="4719"/>
                    <a:pt x="9516" y="5063"/>
                    <a:pt x="9516" y="5429"/>
                  </a:cubicBezTo>
                  <a:cubicBezTo>
                    <a:pt x="9516" y="5795"/>
                    <a:pt x="9372" y="6138"/>
                    <a:pt x="9114" y="6401"/>
                  </a:cubicBezTo>
                  <a:lnTo>
                    <a:pt x="6370" y="9144"/>
                  </a:lnTo>
                  <a:cubicBezTo>
                    <a:pt x="6113" y="9403"/>
                    <a:pt x="5769" y="9547"/>
                    <a:pt x="5402" y="9547"/>
                  </a:cubicBezTo>
                  <a:cubicBezTo>
                    <a:pt x="5037" y="9547"/>
                    <a:pt x="4689" y="9403"/>
                    <a:pt x="4432" y="9144"/>
                  </a:cubicBezTo>
                  <a:cubicBezTo>
                    <a:pt x="3898" y="8606"/>
                    <a:pt x="3898" y="7738"/>
                    <a:pt x="4432" y="7206"/>
                  </a:cubicBezTo>
                  <a:lnTo>
                    <a:pt x="7175" y="4461"/>
                  </a:lnTo>
                  <a:cubicBezTo>
                    <a:pt x="7432" y="4200"/>
                    <a:pt x="7781" y="4060"/>
                    <a:pt x="8147" y="4060"/>
                  </a:cubicBezTo>
                  <a:close/>
                  <a:moveTo>
                    <a:pt x="12324" y="8231"/>
                  </a:moveTo>
                  <a:lnTo>
                    <a:pt x="12948" y="8855"/>
                  </a:lnTo>
                  <a:cubicBezTo>
                    <a:pt x="12979" y="8892"/>
                    <a:pt x="12979" y="8946"/>
                    <a:pt x="12948" y="8977"/>
                  </a:cubicBezTo>
                  <a:lnTo>
                    <a:pt x="11903" y="10017"/>
                  </a:lnTo>
                  <a:lnTo>
                    <a:pt x="11221" y="9334"/>
                  </a:lnTo>
                  <a:lnTo>
                    <a:pt x="12324" y="8231"/>
                  </a:lnTo>
                  <a:close/>
                  <a:moveTo>
                    <a:pt x="9725" y="8652"/>
                  </a:moveTo>
                  <a:lnTo>
                    <a:pt x="10411" y="9334"/>
                  </a:lnTo>
                  <a:lnTo>
                    <a:pt x="9308" y="10438"/>
                  </a:lnTo>
                  <a:lnTo>
                    <a:pt x="8626" y="9755"/>
                  </a:lnTo>
                  <a:lnTo>
                    <a:pt x="9725" y="8652"/>
                  </a:lnTo>
                  <a:close/>
                  <a:moveTo>
                    <a:pt x="2793" y="9817"/>
                  </a:moveTo>
                  <a:cubicBezTo>
                    <a:pt x="2802" y="9817"/>
                    <a:pt x="2811" y="9820"/>
                    <a:pt x="2817" y="9827"/>
                  </a:cubicBezTo>
                  <a:lnTo>
                    <a:pt x="3748" y="10759"/>
                  </a:lnTo>
                  <a:cubicBezTo>
                    <a:pt x="3753" y="10763"/>
                    <a:pt x="3758" y="10772"/>
                    <a:pt x="3758" y="10780"/>
                  </a:cubicBezTo>
                  <a:cubicBezTo>
                    <a:pt x="3758" y="10790"/>
                    <a:pt x="3753" y="10799"/>
                    <a:pt x="3748" y="10803"/>
                  </a:cubicBezTo>
                  <a:lnTo>
                    <a:pt x="3188" y="11364"/>
                  </a:lnTo>
                  <a:lnTo>
                    <a:pt x="2212" y="10388"/>
                  </a:lnTo>
                  <a:lnTo>
                    <a:pt x="2772" y="9827"/>
                  </a:lnTo>
                  <a:cubicBezTo>
                    <a:pt x="2777" y="9820"/>
                    <a:pt x="2785" y="9817"/>
                    <a:pt x="2793" y="9817"/>
                  </a:cubicBezTo>
                  <a:close/>
                  <a:moveTo>
                    <a:pt x="10814" y="9741"/>
                  </a:moveTo>
                  <a:lnTo>
                    <a:pt x="11496" y="10424"/>
                  </a:lnTo>
                  <a:lnTo>
                    <a:pt x="10398" y="11527"/>
                  </a:lnTo>
                  <a:lnTo>
                    <a:pt x="9715" y="10844"/>
                  </a:lnTo>
                  <a:lnTo>
                    <a:pt x="10814" y="9741"/>
                  </a:lnTo>
                  <a:close/>
                  <a:moveTo>
                    <a:pt x="8219" y="10162"/>
                  </a:moveTo>
                  <a:lnTo>
                    <a:pt x="8901" y="10844"/>
                  </a:lnTo>
                  <a:lnTo>
                    <a:pt x="7799" y="11947"/>
                  </a:lnTo>
                  <a:lnTo>
                    <a:pt x="7175" y="11323"/>
                  </a:lnTo>
                  <a:cubicBezTo>
                    <a:pt x="7144" y="11291"/>
                    <a:pt x="7144" y="11237"/>
                    <a:pt x="7175" y="11201"/>
                  </a:cubicBezTo>
                  <a:lnTo>
                    <a:pt x="8219" y="10162"/>
                  </a:lnTo>
                  <a:close/>
                  <a:moveTo>
                    <a:pt x="9308" y="11251"/>
                  </a:moveTo>
                  <a:lnTo>
                    <a:pt x="9992" y="11934"/>
                  </a:lnTo>
                  <a:lnTo>
                    <a:pt x="8947" y="12973"/>
                  </a:lnTo>
                  <a:cubicBezTo>
                    <a:pt x="8931" y="12991"/>
                    <a:pt x="8910" y="13001"/>
                    <a:pt x="8888" y="13001"/>
                  </a:cubicBezTo>
                  <a:cubicBezTo>
                    <a:pt x="8867" y="13001"/>
                    <a:pt x="8845" y="12991"/>
                    <a:pt x="8830" y="12973"/>
                  </a:cubicBezTo>
                  <a:lnTo>
                    <a:pt x="8206" y="12349"/>
                  </a:lnTo>
                  <a:lnTo>
                    <a:pt x="9308" y="11251"/>
                  </a:lnTo>
                  <a:close/>
                  <a:moveTo>
                    <a:pt x="9864" y="0"/>
                  </a:moveTo>
                  <a:cubicBezTo>
                    <a:pt x="9791" y="0"/>
                    <a:pt x="9718" y="27"/>
                    <a:pt x="9661" y="81"/>
                  </a:cubicBezTo>
                  <a:cubicBezTo>
                    <a:pt x="9151" y="597"/>
                    <a:pt x="8870" y="1275"/>
                    <a:pt x="8870" y="2003"/>
                  </a:cubicBezTo>
                  <a:cubicBezTo>
                    <a:pt x="8870" y="2627"/>
                    <a:pt x="9078" y="3219"/>
                    <a:pt x="9466" y="3702"/>
                  </a:cubicBezTo>
                  <a:lnTo>
                    <a:pt x="9304" y="3864"/>
                  </a:lnTo>
                  <a:cubicBezTo>
                    <a:pt x="8970" y="3616"/>
                    <a:pt x="8567" y="3485"/>
                    <a:pt x="8147" y="3485"/>
                  </a:cubicBezTo>
                  <a:cubicBezTo>
                    <a:pt x="7626" y="3485"/>
                    <a:pt x="7138" y="3684"/>
                    <a:pt x="6768" y="4054"/>
                  </a:cubicBezTo>
                  <a:lnTo>
                    <a:pt x="6352" y="4466"/>
                  </a:lnTo>
                  <a:lnTo>
                    <a:pt x="5733" y="3847"/>
                  </a:lnTo>
                  <a:lnTo>
                    <a:pt x="6777" y="2807"/>
                  </a:lnTo>
                  <a:cubicBezTo>
                    <a:pt x="7035" y="2549"/>
                    <a:pt x="7035" y="2129"/>
                    <a:pt x="6777" y="1871"/>
                  </a:cubicBezTo>
                  <a:lnTo>
                    <a:pt x="5123" y="221"/>
                  </a:lnTo>
                  <a:cubicBezTo>
                    <a:pt x="5001" y="100"/>
                    <a:pt x="4833" y="27"/>
                    <a:pt x="4657" y="27"/>
                  </a:cubicBezTo>
                  <a:cubicBezTo>
                    <a:pt x="4480" y="27"/>
                    <a:pt x="4313" y="100"/>
                    <a:pt x="4192" y="221"/>
                  </a:cubicBezTo>
                  <a:lnTo>
                    <a:pt x="195" y="4217"/>
                  </a:lnTo>
                  <a:cubicBezTo>
                    <a:pt x="69" y="4344"/>
                    <a:pt x="1" y="4511"/>
                    <a:pt x="1" y="4688"/>
                  </a:cubicBezTo>
                  <a:cubicBezTo>
                    <a:pt x="1" y="4864"/>
                    <a:pt x="69" y="5026"/>
                    <a:pt x="195" y="5153"/>
                  </a:cubicBezTo>
                  <a:lnTo>
                    <a:pt x="1845" y="6803"/>
                  </a:lnTo>
                  <a:cubicBezTo>
                    <a:pt x="1972" y="6929"/>
                    <a:pt x="2135" y="6998"/>
                    <a:pt x="2311" y="6998"/>
                  </a:cubicBezTo>
                  <a:cubicBezTo>
                    <a:pt x="2487" y="6998"/>
                    <a:pt x="2654" y="6929"/>
                    <a:pt x="2777" y="6803"/>
                  </a:cubicBezTo>
                  <a:lnTo>
                    <a:pt x="3821" y="5763"/>
                  </a:lnTo>
                  <a:lnTo>
                    <a:pt x="4440" y="6382"/>
                  </a:lnTo>
                  <a:lnTo>
                    <a:pt x="4025" y="6799"/>
                  </a:lnTo>
                  <a:cubicBezTo>
                    <a:pt x="3658" y="7165"/>
                    <a:pt x="3455" y="7653"/>
                    <a:pt x="3455" y="8172"/>
                  </a:cubicBezTo>
                  <a:cubicBezTo>
                    <a:pt x="3455" y="8598"/>
                    <a:pt x="3591" y="9000"/>
                    <a:pt x="3839" y="9330"/>
                  </a:cubicBezTo>
                  <a:lnTo>
                    <a:pt x="3487" y="9683"/>
                  </a:lnTo>
                  <a:lnTo>
                    <a:pt x="3224" y="9420"/>
                  </a:lnTo>
                  <a:cubicBezTo>
                    <a:pt x="3104" y="9303"/>
                    <a:pt x="2948" y="9244"/>
                    <a:pt x="2793" y="9244"/>
                  </a:cubicBezTo>
                  <a:cubicBezTo>
                    <a:pt x="2637" y="9244"/>
                    <a:pt x="2483" y="9303"/>
                    <a:pt x="2365" y="9420"/>
                  </a:cubicBezTo>
                  <a:lnTo>
                    <a:pt x="1601" y="10184"/>
                  </a:lnTo>
                  <a:cubicBezTo>
                    <a:pt x="1488" y="10298"/>
                    <a:pt x="1488" y="10478"/>
                    <a:pt x="1601" y="10591"/>
                  </a:cubicBezTo>
                  <a:lnTo>
                    <a:pt x="2984" y="11974"/>
                  </a:lnTo>
                  <a:cubicBezTo>
                    <a:pt x="3039" y="12028"/>
                    <a:pt x="3111" y="12055"/>
                    <a:pt x="3188" y="12055"/>
                  </a:cubicBezTo>
                  <a:cubicBezTo>
                    <a:pt x="3265" y="12055"/>
                    <a:pt x="3337" y="12028"/>
                    <a:pt x="3391" y="11974"/>
                  </a:cubicBezTo>
                  <a:lnTo>
                    <a:pt x="4151" y="11210"/>
                  </a:lnTo>
                  <a:cubicBezTo>
                    <a:pt x="4269" y="11097"/>
                    <a:pt x="4332" y="10943"/>
                    <a:pt x="4332" y="10780"/>
                  </a:cubicBezTo>
                  <a:cubicBezTo>
                    <a:pt x="4332" y="10618"/>
                    <a:pt x="4269" y="10465"/>
                    <a:pt x="4151" y="10352"/>
                  </a:cubicBezTo>
                  <a:lnTo>
                    <a:pt x="3889" y="10089"/>
                  </a:lnTo>
                  <a:lnTo>
                    <a:pt x="4242" y="9737"/>
                  </a:lnTo>
                  <a:cubicBezTo>
                    <a:pt x="4576" y="9985"/>
                    <a:pt x="4978" y="10121"/>
                    <a:pt x="5402" y="10121"/>
                  </a:cubicBezTo>
                  <a:cubicBezTo>
                    <a:pt x="5923" y="10121"/>
                    <a:pt x="6411" y="9918"/>
                    <a:pt x="6777" y="9547"/>
                  </a:cubicBezTo>
                  <a:lnTo>
                    <a:pt x="7193" y="9136"/>
                  </a:lnTo>
                  <a:lnTo>
                    <a:pt x="7812" y="9755"/>
                  </a:lnTo>
                  <a:lnTo>
                    <a:pt x="6773" y="10795"/>
                  </a:lnTo>
                  <a:cubicBezTo>
                    <a:pt x="6514" y="11052"/>
                    <a:pt x="6514" y="11473"/>
                    <a:pt x="6773" y="11730"/>
                  </a:cubicBezTo>
                  <a:lnTo>
                    <a:pt x="8423" y="13380"/>
                  </a:lnTo>
                  <a:cubicBezTo>
                    <a:pt x="8549" y="13507"/>
                    <a:pt x="8721" y="13574"/>
                    <a:pt x="8888" y="13574"/>
                  </a:cubicBezTo>
                  <a:cubicBezTo>
                    <a:pt x="9055" y="13574"/>
                    <a:pt x="9227" y="13507"/>
                    <a:pt x="9354" y="13380"/>
                  </a:cubicBezTo>
                  <a:lnTo>
                    <a:pt x="13355" y="9384"/>
                  </a:lnTo>
                  <a:cubicBezTo>
                    <a:pt x="13607" y="9126"/>
                    <a:pt x="13607" y="8706"/>
                    <a:pt x="13355" y="8448"/>
                  </a:cubicBezTo>
                  <a:lnTo>
                    <a:pt x="11700" y="6799"/>
                  </a:lnTo>
                  <a:cubicBezTo>
                    <a:pt x="11578" y="6676"/>
                    <a:pt x="11411" y="6604"/>
                    <a:pt x="11234" y="6604"/>
                  </a:cubicBezTo>
                  <a:cubicBezTo>
                    <a:pt x="11058" y="6604"/>
                    <a:pt x="10891" y="6676"/>
                    <a:pt x="10768" y="6799"/>
                  </a:cubicBezTo>
                  <a:lnTo>
                    <a:pt x="9725" y="7838"/>
                  </a:lnTo>
                  <a:lnTo>
                    <a:pt x="9105" y="7219"/>
                  </a:lnTo>
                  <a:lnTo>
                    <a:pt x="9521" y="6808"/>
                  </a:lnTo>
                  <a:cubicBezTo>
                    <a:pt x="9887" y="6437"/>
                    <a:pt x="10090" y="5948"/>
                    <a:pt x="10090" y="5429"/>
                  </a:cubicBezTo>
                  <a:cubicBezTo>
                    <a:pt x="10090" y="5009"/>
                    <a:pt x="9955" y="4606"/>
                    <a:pt x="9711" y="4271"/>
                  </a:cubicBezTo>
                  <a:lnTo>
                    <a:pt x="9873" y="4108"/>
                  </a:lnTo>
                  <a:cubicBezTo>
                    <a:pt x="10353" y="4498"/>
                    <a:pt x="10950" y="4711"/>
                    <a:pt x="11578" y="4711"/>
                  </a:cubicBezTo>
                  <a:cubicBezTo>
                    <a:pt x="12306" y="4711"/>
                    <a:pt x="12984" y="4430"/>
                    <a:pt x="13495" y="3919"/>
                  </a:cubicBezTo>
                  <a:cubicBezTo>
                    <a:pt x="13607" y="3806"/>
                    <a:pt x="13607" y="3626"/>
                    <a:pt x="13495" y="3512"/>
                  </a:cubicBezTo>
                  <a:lnTo>
                    <a:pt x="11984" y="1998"/>
                  </a:lnTo>
                  <a:lnTo>
                    <a:pt x="12193" y="1790"/>
                  </a:lnTo>
                  <a:cubicBezTo>
                    <a:pt x="12306" y="1677"/>
                    <a:pt x="12306" y="1496"/>
                    <a:pt x="12193" y="1383"/>
                  </a:cubicBezTo>
                  <a:cubicBezTo>
                    <a:pt x="12136" y="1327"/>
                    <a:pt x="12063" y="1299"/>
                    <a:pt x="11989" y="1299"/>
                  </a:cubicBezTo>
                  <a:cubicBezTo>
                    <a:pt x="11916" y="1299"/>
                    <a:pt x="11842" y="1327"/>
                    <a:pt x="11786" y="1383"/>
                  </a:cubicBezTo>
                  <a:lnTo>
                    <a:pt x="11578" y="1592"/>
                  </a:lnTo>
                  <a:lnTo>
                    <a:pt x="10067" y="81"/>
                  </a:lnTo>
                  <a:cubicBezTo>
                    <a:pt x="10011" y="27"/>
                    <a:pt x="9938" y="0"/>
                    <a:pt x="986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" name="CustomShape 18"/>
            <p:cNvSpPr/>
            <p:nvPr/>
          </p:nvSpPr>
          <p:spPr>
            <a:xfrm>
              <a:off x="1347840" y="2841120"/>
              <a:ext cx="37800" cy="38520"/>
            </a:xfrm>
            <a:custGeom>
              <a:avLst/>
              <a:gdLst/>
              <a:ahLst/>
              <a:cxnLst/>
              <a:rect l="l" t="t" r="r" b="b"/>
              <a:pathLst>
                <a:path w="1673" h="1670">
                  <a:moveTo>
                    <a:pt x="289" y="1"/>
                  </a:moveTo>
                  <a:cubicBezTo>
                    <a:pt x="130" y="1"/>
                    <a:pt x="0" y="128"/>
                    <a:pt x="0" y="286"/>
                  </a:cubicBezTo>
                  <a:cubicBezTo>
                    <a:pt x="0" y="445"/>
                    <a:pt x="130" y="576"/>
                    <a:pt x="289" y="576"/>
                  </a:cubicBezTo>
                  <a:cubicBezTo>
                    <a:pt x="737" y="576"/>
                    <a:pt x="1098" y="937"/>
                    <a:pt x="1098" y="1384"/>
                  </a:cubicBezTo>
                  <a:cubicBezTo>
                    <a:pt x="1098" y="1543"/>
                    <a:pt x="1225" y="1669"/>
                    <a:pt x="1383" y="1669"/>
                  </a:cubicBezTo>
                  <a:cubicBezTo>
                    <a:pt x="1541" y="1669"/>
                    <a:pt x="1672" y="1543"/>
                    <a:pt x="1672" y="1384"/>
                  </a:cubicBezTo>
                  <a:cubicBezTo>
                    <a:pt x="1672" y="620"/>
                    <a:pt x="1053" y="1"/>
                    <a:pt x="28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" name="CustomShape 19"/>
            <p:cNvSpPr/>
            <p:nvPr/>
          </p:nvSpPr>
          <p:spPr>
            <a:xfrm>
              <a:off x="1347840" y="2810160"/>
              <a:ext cx="68040" cy="69120"/>
            </a:xfrm>
            <a:custGeom>
              <a:avLst/>
              <a:gdLst/>
              <a:ahLst/>
              <a:cxnLst/>
              <a:rect l="l" t="t" r="r" b="b"/>
              <a:pathLst>
                <a:path w="3002" h="2999">
                  <a:moveTo>
                    <a:pt x="289" y="1"/>
                  </a:moveTo>
                  <a:cubicBezTo>
                    <a:pt x="130" y="1"/>
                    <a:pt x="0" y="128"/>
                    <a:pt x="0" y="286"/>
                  </a:cubicBezTo>
                  <a:cubicBezTo>
                    <a:pt x="0" y="445"/>
                    <a:pt x="130" y="576"/>
                    <a:pt x="289" y="576"/>
                  </a:cubicBezTo>
                  <a:cubicBezTo>
                    <a:pt x="1469" y="576"/>
                    <a:pt x="2427" y="1534"/>
                    <a:pt x="2427" y="2713"/>
                  </a:cubicBezTo>
                  <a:cubicBezTo>
                    <a:pt x="2427" y="2872"/>
                    <a:pt x="2554" y="2998"/>
                    <a:pt x="2717" y="2998"/>
                  </a:cubicBezTo>
                  <a:cubicBezTo>
                    <a:pt x="2875" y="2998"/>
                    <a:pt x="3001" y="2872"/>
                    <a:pt x="3001" y="2713"/>
                  </a:cubicBezTo>
                  <a:cubicBezTo>
                    <a:pt x="3001" y="1217"/>
                    <a:pt x="1785" y="1"/>
                    <a:pt x="28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1" name="CustomShape 20"/>
            <p:cNvSpPr/>
            <p:nvPr/>
          </p:nvSpPr>
          <p:spPr>
            <a:xfrm>
              <a:off x="1211400" y="2988720"/>
              <a:ext cx="47160" cy="46800"/>
            </a:xfrm>
            <a:custGeom>
              <a:avLst/>
              <a:gdLst/>
              <a:ahLst/>
              <a:cxnLst/>
              <a:rect l="l" t="t" r="r" b="b"/>
              <a:pathLst>
                <a:path w="2093" h="2035">
                  <a:moveTo>
                    <a:pt x="1777" y="1"/>
                  </a:moveTo>
                  <a:cubicBezTo>
                    <a:pt x="1703" y="1"/>
                    <a:pt x="1630" y="28"/>
                    <a:pt x="1573" y="82"/>
                  </a:cubicBezTo>
                  <a:lnTo>
                    <a:pt x="113" y="1547"/>
                  </a:lnTo>
                  <a:cubicBezTo>
                    <a:pt x="0" y="1655"/>
                    <a:pt x="0" y="1841"/>
                    <a:pt x="113" y="1949"/>
                  </a:cubicBezTo>
                  <a:cubicBezTo>
                    <a:pt x="167" y="2008"/>
                    <a:pt x="244" y="2035"/>
                    <a:pt x="317" y="2035"/>
                  </a:cubicBezTo>
                  <a:cubicBezTo>
                    <a:pt x="389" y="2035"/>
                    <a:pt x="461" y="2008"/>
                    <a:pt x="520" y="1949"/>
                  </a:cubicBezTo>
                  <a:lnTo>
                    <a:pt x="1980" y="489"/>
                  </a:lnTo>
                  <a:cubicBezTo>
                    <a:pt x="2093" y="376"/>
                    <a:pt x="2093" y="196"/>
                    <a:pt x="1980" y="82"/>
                  </a:cubicBezTo>
                  <a:cubicBezTo>
                    <a:pt x="1924" y="28"/>
                    <a:pt x="1850" y="1"/>
                    <a:pt x="1777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2" name="CustomShape 21"/>
            <p:cNvSpPr/>
            <p:nvPr/>
          </p:nvSpPr>
          <p:spPr>
            <a:xfrm>
              <a:off x="1262160" y="297180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575" h="576">
                  <a:moveTo>
                    <a:pt x="291" y="0"/>
                  </a:moveTo>
                  <a:cubicBezTo>
                    <a:pt x="214" y="0"/>
                    <a:pt x="141" y="33"/>
                    <a:pt x="87" y="87"/>
                  </a:cubicBezTo>
                  <a:cubicBezTo>
                    <a:pt x="32" y="141"/>
                    <a:pt x="1" y="213"/>
                    <a:pt x="1" y="290"/>
                  </a:cubicBezTo>
                  <a:cubicBezTo>
                    <a:pt x="1" y="363"/>
                    <a:pt x="32" y="440"/>
                    <a:pt x="87" y="494"/>
                  </a:cubicBezTo>
                  <a:cubicBezTo>
                    <a:pt x="141" y="543"/>
                    <a:pt x="214" y="575"/>
                    <a:pt x="291" y="575"/>
                  </a:cubicBezTo>
                  <a:cubicBezTo>
                    <a:pt x="362" y="575"/>
                    <a:pt x="439" y="543"/>
                    <a:pt x="493" y="494"/>
                  </a:cubicBezTo>
                  <a:cubicBezTo>
                    <a:pt x="543" y="440"/>
                    <a:pt x="575" y="363"/>
                    <a:pt x="575" y="290"/>
                  </a:cubicBezTo>
                  <a:cubicBezTo>
                    <a:pt x="575" y="213"/>
                    <a:pt x="543" y="141"/>
                    <a:pt x="493" y="87"/>
                  </a:cubicBezTo>
                  <a:cubicBezTo>
                    <a:pt x="439" y="33"/>
                    <a:pt x="362" y="0"/>
                    <a:pt x="291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3" name="Group 22"/>
          <p:cNvGrpSpPr/>
          <p:nvPr/>
        </p:nvGrpSpPr>
        <p:grpSpPr>
          <a:xfrm>
            <a:off x="2699640" y="2810160"/>
            <a:ext cx="299160" cy="340560"/>
            <a:chOff x="2699640" y="2810160"/>
            <a:chExt cx="299160" cy="340560"/>
          </a:xfrm>
        </p:grpSpPr>
        <p:sp>
          <p:nvSpPr>
            <p:cNvPr id="104" name="CustomShape 23"/>
            <p:cNvSpPr/>
            <p:nvPr/>
          </p:nvSpPr>
          <p:spPr>
            <a:xfrm>
              <a:off x="2699640" y="2865600"/>
              <a:ext cx="244800" cy="285120"/>
            </a:xfrm>
            <a:custGeom>
              <a:avLst/>
              <a:gdLst/>
              <a:ahLst/>
              <a:cxnLst/>
              <a:rect l="l" t="t" r="r" b="b"/>
              <a:pathLst>
                <a:path w="10758" h="12305">
                  <a:moveTo>
                    <a:pt x="9894" y="575"/>
                  </a:moveTo>
                  <a:cubicBezTo>
                    <a:pt x="10053" y="575"/>
                    <a:pt x="10184" y="701"/>
                    <a:pt x="10184" y="859"/>
                  </a:cubicBezTo>
                  <a:cubicBezTo>
                    <a:pt x="10184" y="1017"/>
                    <a:pt x="10053" y="1149"/>
                    <a:pt x="9894" y="1149"/>
                  </a:cubicBezTo>
                  <a:cubicBezTo>
                    <a:pt x="9737" y="1149"/>
                    <a:pt x="9610" y="1017"/>
                    <a:pt x="9610" y="859"/>
                  </a:cubicBezTo>
                  <a:cubicBezTo>
                    <a:pt x="9610" y="701"/>
                    <a:pt x="9737" y="575"/>
                    <a:pt x="9894" y="575"/>
                  </a:cubicBezTo>
                  <a:close/>
                  <a:moveTo>
                    <a:pt x="9113" y="1216"/>
                  </a:moveTo>
                  <a:cubicBezTo>
                    <a:pt x="9199" y="1406"/>
                    <a:pt x="9352" y="1560"/>
                    <a:pt x="9537" y="1646"/>
                  </a:cubicBezTo>
                  <a:lnTo>
                    <a:pt x="8398" y="5710"/>
                  </a:lnTo>
                  <a:lnTo>
                    <a:pt x="6925" y="4236"/>
                  </a:lnTo>
                  <a:lnTo>
                    <a:pt x="8317" y="2843"/>
                  </a:lnTo>
                  <a:cubicBezTo>
                    <a:pt x="8430" y="2731"/>
                    <a:pt x="8430" y="2550"/>
                    <a:pt x="8317" y="2437"/>
                  </a:cubicBezTo>
                  <a:cubicBezTo>
                    <a:pt x="8263" y="2380"/>
                    <a:pt x="8189" y="2352"/>
                    <a:pt x="8116" y="2352"/>
                  </a:cubicBezTo>
                  <a:cubicBezTo>
                    <a:pt x="8042" y="2352"/>
                    <a:pt x="7969" y="2380"/>
                    <a:pt x="7914" y="2437"/>
                  </a:cubicBezTo>
                  <a:lnTo>
                    <a:pt x="6522" y="3830"/>
                  </a:lnTo>
                  <a:lnTo>
                    <a:pt x="5049" y="2355"/>
                  </a:lnTo>
                  <a:lnTo>
                    <a:pt x="9113" y="1216"/>
                  </a:lnTo>
                  <a:close/>
                  <a:moveTo>
                    <a:pt x="3051" y="1172"/>
                  </a:moveTo>
                  <a:lnTo>
                    <a:pt x="3562" y="1683"/>
                  </a:lnTo>
                  <a:cubicBezTo>
                    <a:pt x="2942" y="2392"/>
                    <a:pt x="2608" y="3291"/>
                    <a:pt x="2608" y="4241"/>
                  </a:cubicBezTo>
                  <a:cubicBezTo>
                    <a:pt x="2608" y="4399"/>
                    <a:pt x="2739" y="4525"/>
                    <a:pt x="2897" y="4525"/>
                  </a:cubicBezTo>
                  <a:cubicBezTo>
                    <a:pt x="3055" y="4525"/>
                    <a:pt x="3182" y="4399"/>
                    <a:pt x="3182" y="4241"/>
                  </a:cubicBezTo>
                  <a:cubicBezTo>
                    <a:pt x="3182" y="3445"/>
                    <a:pt x="3458" y="2690"/>
                    <a:pt x="3969" y="2089"/>
                  </a:cubicBezTo>
                  <a:lnTo>
                    <a:pt x="4290" y="2409"/>
                  </a:lnTo>
                  <a:lnTo>
                    <a:pt x="8344" y="6465"/>
                  </a:lnTo>
                  <a:lnTo>
                    <a:pt x="8344" y="6469"/>
                  </a:lnTo>
                  <a:lnTo>
                    <a:pt x="9592" y="7717"/>
                  </a:lnTo>
                  <a:cubicBezTo>
                    <a:pt x="8744" y="8464"/>
                    <a:pt x="7648" y="8874"/>
                    <a:pt x="6526" y="8874"/>
                  </a:cubicBezTo>
                  <a:cubicBezTo>
                    <a:pt x="6332" y="8874"/>
                    <a:pt x="6138" y="8862"/>
                    <a:pt x="5944" y="8837"/>
                  </a:cubicBezTo>
                  <a:lnTo>
                    <a:pt x="5944" y="8228"/>
                  </a:lnTo>
                  <a:cubicBezTo>
                    <a:pt x="5944" y="8128"/>
                    <a:pt x="5890" y="8033"/>
                    <a:pt x="5799" y="7979"/>
                  </a:cubicBezTo>
                  <a:lnTo>
                    <a:pt x="4068" y="6984"/>
                  </a:lnTo>
                  <a:cubicBezTo>
                    <a:pt x="4023" y="6959"/>
                    <a:pt x="3975" y="6946"/>
                    <a:pt x="3925" y="6946"/>
                  </a:cubicBezTo>
                  <a:cubicBezTo>
                    <a:pt x="3895" y="6946"/>
                    <a:pt x="3864" y="6951"/>
                    <a:pt x="3833" y="6962"/>
                  </a:cubicBezTo>
                  <a:cubicBezTo>
                    <a:pt x="3756" y="6989"/>
                    <a:pt x="3693" y="7043"/>
                    <a:pt x="3662" y="7120"/>
                  </a:cubicBezTo>
                  <a:lnTo>
                    <a:pt x="3418" y="7681"/>
                  </a:lnTo>
                  <a:cubicBezTo>
                    <a:pt x="3358" y="7627"/>
                    <a:pt x="3299" y="7572"/>
                    <a:pt x="3245" y="7518"/>
                  </a:cubicBezTo>
                  <a:cubicBezTo>
                    <a:pt x="2368" y="6640"/>
                    <a:pt x="1889" y="5480"/>
                    <a:pt x="1889" y="4241"/>
                  </a:cubicBezTo>
                  <a:cubicBezTo>
                    <a:pt x="1889" y="3097"/>
                    <a:pt x="2296" y="2017"/>
                    <a:pt x="3051" y="1172"/>
                  </a:cubicBezTo>
                  <a:close/>
                  <a:moveTo>
                    <a:pt x="4059" y="7644"/>
                  </a:moveTo>
                  <a:lnTo>
                    <a:pt x="5370" y="8395"/>
                  </a:lnTo>
                  <a:lnTo>
                    <a:pt x="5370" y="10180"/>
                  </a:lnTo>
                  <a:lnTo>
                    <a:pt x="2938" y="10180"/>
                  </a:lnTo>
                  <a:lnTo>
                    <a:pt x="4059" y="7644"/>
                  </a:lnTo>
                  <a:close/>
                  <a:moveTo>
                    <a:pt x="6134" y="10754"/>
                  </a:moveTo>
                  <a:cubicBezTo>
                    <a:pt x="6731" y="10754"/>
                    <a:pt x="7232" y="11175"/>
                    <a:pt x="7363" y="11731"/>
                  </a:cubicBezTo>
                  <a:lnTo>
                    <a:pt x="610" y="11731"/>
                  </a:lnTo>
                  <a:cubicBezTo>
                    <a:pt x="737" y="11175"/>
                    <a:pt x="1238" y="10754"/>
                    <a:pt x="1839" y="10754"/>
                  </a:cubicBezTo>
                  <a:close/>
                  <a:moveTo>
                    <a:pt x="9894" y="1"/>
                  </a:moveTo>
                  <a:cubicBezTo>
                    <a:pt x="9497" y="1"/>
                    <a:pt x="9162" y="272"/>
                    <a:pt x="9063" y="633"/>
                  </a:cubicBezTo>
                  <a:lnTo>
                    <a:pt x="4578" y="1890"/>
                  </a:lnTo>
                  <a:lnTo>
                    <a:pt x="3245" y="556"/>
                  </a:lnTo>
                  <a:cubicBezTo>
                    <a:pt x="3189" y="500"/>
                    <a:pt x="3115" y="472"/>
                    <a:pt x="3042" y="472"/>
                  </a:cubicBezTo>
                  <a:cubicBezTo>
                    <a:pt x="2968" y="472"/>
                    <a:pt x="2895" y="500"/>
                    <a:pt x="2838" y="556"/>
                  </a:cubicBezTo>
                  <a:cubicBezTo>
                    <a:pt x="1857" y="1537"/>
                    <a:pt x="1315" y="2849"/>
                    <a:pt x="1315" y="4241"/>
                  </a:cubicBezTo>
                  <a:cubicBezTo>
                    <a:pt x="1315" y="5633"/>
                    <a:pt x="1857" y="6939"/>
                    <a:pt x="2838" y="7925"/>
                  </a:cubicBezTo>
                  <a:cubicBezTo>
                    <a:pt x="2947" y="8029"/>
                    <a:pt x="3055" y="8132"/>
                    <a:pt x="3173" y="8228"/>
                  </a:cubicBezTo>
                  <a:lnTo>
                    <a:pt x="2310" y="10180"/>
                  </a:lnTo>
                  <a:lnTo>
                    <a:pt x="1839" y="10180"/>
                  </a:lnTo>
                  <a:cubicBezTo>
                    <a:pt x="827" y="10180"/>
                    <a:pt x="0" y="11007"/>
                    <a:pt x="0" y="12020"/>
                  </a:cubicBezTo>
                  <a:cubicBezTo>
                    <a:pt x="0" y="12179"/>
                    <a:pt x="130" y="12305"/>
                    <a:pt x="289" y="12305"/>
                  </a:cubicBezTo>
                  <a:lnTo>
                    <a:pt x="7684" y="12305"/>
                  </a:lnTo>
                  <a:cubicBezTo>
                    <a:pt x="7843" y="12305"/>
                    <a:pt x="7969" y="12179"/>
                    <a:pt x="7969" y="12020"/>
                  </a:cubicBezTo>
                  <a:cubicBezTo>
                    <a:pt x="7969" y="11007"/>
                    <a:pt x="7146" y="10180"/>
                    <a:pt x="6134" y="10180"/>
                  </a:cubicBezTo>
                  <a:lnTo>
                    <a:pt x="5944" y="10180"/>
                  </a:lnTo>
                  <a:lnTo>
                    <a:pt x="5944" y="9417"/>
                  </a:lnTo>
                  <a:cubicBezTo>
                    <a:pt x="6134" y="9439"/>
                    <a:pt x="6328" y="9448"/>
                    <a:pt x="6518" y="9448"/>
                  </a:cubicBezTo>
                  <a:cubicBezTo>
                    <a:pt x="7893" y="9448"/>
                    <a:pt x="9226" y="8906"/>
                    <a:pt x="10207" y="7925"/>
                  </a:cubicBezTo>
                  <a:cubicBezTo>
                    <a:pt x="10320" y="7812"/>
                    <a:pt x="10320" y="7631"/>
                    <a:pt x="10207" y="7518"/>
                  </a:cubicBezTo>
                  <a:lnTo>
                    <a:pt x="8869" y="6175"/>
                  </a:lnTo>
                  <a:lnTo>
                    <a:pt x="10121" y="1691"/>
                  </a:lnTo>
                  <a:cubicBezTo>
                    <a:pt x="10487" y="1591"/>
                    <a:pt x="10758" y="1257"/>
                    <a:pt x="10758" y="859"/>
                  </a:cubicBezTo>
                  <a:cubicBezTo>
                    <a:pt x="10758" y="385"/>
                    <a:pt x="10369" y="1"/>
                    <a:pt x="989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" name="CustomShape 24"/>
            <p:cNvSpPr/>
            <p:nvPr/>
          </p:nvSpPr>
          <p:spPr>
            <a:xfrm>
              <a:off x="2918520" y="2838240"/>
              <a:ext cx="52920" cy="54000"/>
            </a:xfrm>
            <a:custGeom>
              <a:avLst/>
              <a:gdLst/>
              <a:ahLst/>
              <a:cxnLst/>
              <a:rect l="l" t="t" r="r" b="b"/>
              <a:pathLst>
                <a:path w="2337" h="2338">
                  <a:moveTo>
                    <a:pt x="284" y="1"/>
                  </a:moveTo>
                  <a:cubicBezTo>
                    <a:pt x="127" y="1"/>
                    <a:pt x="0" y="132"/>
                    <a:pt x="0" y="290"/>
                  </a:cubicBezTo>
                  <a:cubicBezTo>
                    <a:pt x="0" y="448"/>
                    <a:pt x="127" y="575"/>
                    <a:pt x="284" y="575"/>
                  </a:cubicBezTo>
                  <a:cubicBezTo>
                    <a:pt x="1098" y="575"/>
                    <a:pt x="1763" y="1239"/>
                    <a:pt x="1763" y="2048"/>
                  </a:cubicBezTo>
                  <a:cubicBezTo>
                    <a:pt x="1763" y="2211"/>
                    <a:pt x="1890" y="2338"/>
                    <a:pt x="2047" y="2338"/>
                  </a:cubicBezTo>
                  <a:cubicBezTo>
                    <a:pt x="2206" y="2338"/>
                    <a:pt x="2337" y="2211"/>
                    <a:pt x="2337" y="2048"/>
                  </a:cubicBezTo>
                  <a:cubicBezTo>
                    <a:pt x="2337" y="919"/>
                    <a:pt x="1415" y="1"/>
                    <a:pt x="284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" name="CustomShape 25"/>
            <p:cNvSpPr/>
            <p:nvPr/>
          </p:nvSpPr>
          <p:spPr>
            <a:xfrm>
              <a:off x="2918520" y="2810160"/>
              <a:ext cx="80280" cy="81720"/>
            </a:xfrm>
            <a:custGeom>
              <a:avLst/>
              <a:gdLst/>
              <a:ahLst/>
              <a:cxnLst/>
              <a:rect l="l" t="t" r="r" b="b"/>
              <a:pathLst>
                <a:path w="3539" h="3545">
                  <a:moveTo>
                    <a:pt x="284" y="0"/>
                  </a:moveTo>
                  <a:cubicBezTo>
                    <a:pt x="127" y="0"/>
                    <a:pt x="0" y="132"/>
                    <a:pt x="0" y="290"/>
                  </a:cubicBezTo>
                  <a:cubicBezTo>
                    <a:pt x="0" y="449"/>
                    <a:pt x="127" y="574"/>
                    <a:pt x="284" y="574"/>
                  </a:cubicBezTo>
                  <a:cubicBezTo>
                    <a:pt x="1763" y="574"/>
                    <a:pt x="2965" y="1777"/>
                    <a:pt x="2965" y="3255"/>
                  </a:cubicBezTo>
                  <a:cubicBezTo>
                    <a:pt x="2965" y="3418"/>
                    <a:pt x="3096" y="3545"/>
                    <a:pt x="3255" y="3545"/>
                  </a:cubicBezTo>
                  <a:cubicBezTo>
                    <a:pt x="3413" y="3545"/>
                    <a:pt x="3539" y="3418"/>
                    <a:pt x="3539" y="3255"/>
                  </a:cubicBezTo>
                  <a:cubicBezTo>
                    <a:pt x="3539" y="1461"/>
                    <a:pt x="2080" y="0"/>
                    <a:pt x="284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" name="CustomShape 26"/>
            <p:cNvSpPr/>
            <p:nvPr/>
          </p:nvSpPr>
          <p:spPr>
            <a:xfrm>
              <a:off x="2892960" y="290520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576" h="575">
                  <a:moveTo>
                    <a:pt x="286" y="1"/>
                  </a:moveTo>
                  <a:cubicBezTo>
                    <a:pt x="214" y="1"/>
                    <a:pt x="137" y="28"/>
                    <a:pt x="88" y="82"/>
                  </a:cubicBezTo>
                  <a:cubicBezTo>
                    <a:pt x="33" y="136"/>
                    <a:pt x="1" y="209"/>
                    <a:pt x="1" y="286"/>
                  </a:cubicBezTo>
                  <a:cubicBezTo>
                    <a:pt x="1" y="363"/>
                    <a:pt x="33" y="435"/>
                    <a:pt x="88" y="489"/>
                  </a:cubicBezTo>
                  <a:cubicBezTo>
                    <a:pt x="137" y="543"/>
                    <a:pt x="214" y="575"/>
                    <a:pt x="286" y="575"/>
                  </a:cubicBezTo>
                  <a:cubicBezTo>
                    <a:pt x="363" y="575"/>
                    <a:pt x="440" y="543"/>
                    <a:pt x="489" y="489"/>
                  </a:cubicBezTo>
                  <a:cubicBezTo>
                    <a:pt x="543" y="435"/>
                    <a:pt x="576" y="363"/>
                    <a:pt x="576" y="286"/>
                  </a:cubicBezTo>
                  <a:cubicBezTo>
                    <a:pt x="576" y="209"/>
                    <a:pt x="543" y="136"/>
                    <a:pt x="489" y="82"/>
                  </a:cubicBezTo>
                  <a:cubicBezTo>
                    <a:pt x="440" y="28"/>
                    <a:pt x="363" y="1"/>
                    <a:pt x="28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" name="CustomShape 27"/>
            <p:cNvSpPr/>
            <p:nvPr/>
          </p:nvSpPr>
          <p:spPr>
            <a:xfrm>
              <a:off x="2763360" y="298368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575" h="575">
                  <a:moveTo>
                    <a:pt x="285" y="0"/>
                  </a:moveTo>
                  <a:cubicBezTo>
                    <a:pt x="127" y="0"/>
                    <a:pt x="1" y="127"/>
                    <a:pt x="1" y="285"/>
                  </a:cubicBezTo>
                  <a:cubicBezTo>
                    <a:pt x="1" y="448"/>
                    <a:pt x="127" y="574"/>
                    <a:pt x="285" y="574"/>
                  </a:cubicBezTo>
                  <a:cubicBezTo>
                    <a:pt x="443" y="574"/>
                    <a:pt x="575" y="448"/>
                    <a:pt x="575" y="285"/>
                  </a:cubicBezTo>
                  <a:cubicBezTo>
                    <a:pt x="575" y="127"/>
                    <a:pt x="443" y="0"/>
                    <a:pt x="285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09" name="Group 28"/>
          <p:cNvGrpSpPr/>
          <p:nvPr/>
        </p:nvGrpSpPr>
        <p:grpSpPr>
          <a:xfrm>
            <a:off x="1787400" y="2809440"/>
            <a:ext cx="335160" cy="340560"/>
            <a:chOff x="1787400" y="2809440"/>
            <a:chExt cx="335160" cy="340560"/>
          </a:xfrm>
        </p:grpSpPr>
        <p:sp>
          <p:nvSpPr>
            <p:cNvPr id="110" name="CustomShape 29"/>
            <p:cNvSpPr/>
            <p:nvPr/>
          </p:nvSpPr>
          <p:spPr>
            <a:xfrm>
              <a:off x="1933200" y="3078720"/>
              <a:ext cx="44280" cy="45000"/>
            </a:xfrm>
            <a:custGeom>
              <a:avLst/>
              <a:gdLst/>
              <a:ahLst/>
              <a:cxnLst/>
              <a:rect l="l" t="t" r="r" b="b"/>
              <a:pathLst>
                <a:path w="1954" h="1954">
                  <a:moveTo>
                    <a:pt x="977" y="574"/>
                  </a:moveTo>
                  <a:cubicBezTo>
                    <a:pt x="1198" y="574"/>
                    <a:pt x="1379" y="755"/>
                    <a:pt x="1379" y="977"/>
                  </a:cubicBezTo>
                  <a:cubicBezTo>
                    <a:pt x="1379" y="1198"/>
                    <a:pt x="1198" y="1379"/>
                    <a:pt x="977" y="1379"/>
                  </a:cubicBezTo>
                  <a:cubicBezTo>
                    <a:pt x="756" y="1379"/>
                    <a:pt x="580" y="1198"/>
                    <a:pt x="580" y="977"/>
                  </a:cubicBezTo>
                  <a:cubicBezTo>
                    <a:pt x="580" y="755"/>
                    <a:pt x="756" y="574"/>
                    <a:pt x="977" y="574"/>
                  </a:cubicBezTo>
                  <a:close/>
                  <a:moveTo>
                    <a:pt x="977" y="0"/>
                  </a:moveTo>
                  <a:cubicBezTo>
                    <a:pt x="439" y="0"/>
                    <a:pt x="1" y="439"/>
                    <a:pt x="1" y="977"/>
                  </a:cubicBezTo>
                  <a:cubicBezTo>
                    <a:pt x="1" y="1515"/>
                    <a:pt x="439" y="1953"/>
                    <a:pt x="977" y="1953"/>
                  </a:cubicBezTo>
                  <a:cubicBezTo>
                    <a:pt x="1519" y="1953"/>
                    <a:pt x="1953" y="1515"/>
                    <a:pt x="1953" y="977"/>
                  </a:cubicBezTo>
                  <a:cubicBezTo>
                    <a:pt x="1953" y="439"/>
                    <a:pt x="1519" y="0"/>
                    <a:pt x="97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1" name="CustomShape 30"/>
            <p:cNvSpPr/>
            <p:nvPr/>
          </p:nvSpPr>
          <p:spPr>
            <a:xfrm>
              <a:off x="1814040" y="3078720"/>
              <a:ext cx="44280" cy="45000"/>
            </a:xfrm>
            <a:custGeom>
              <a:avLst/>
              <a:gdLst/>
              <a:ahLst/>
              <a:cxnLst/>
              <a:rect l="l" t="t" r="r" b="b"/>
              <a:pathLst>
                <a:path w="1954" h="1954">
                  <a:moveTo>
                    <a:pt x="977" y="574"/>
                  </a:moveTo>
                  <a:cubicBezTo>
                    <a:pt x="1198" y="574"/>
                    <a:pt x="1379" y="755"/>
                    <a:pt x="1379" y="977"/>
                  </a:cubicBezTo>
                  <a:cubicBezTo>
                    <a:pt x="1379" y="1198"/>
                    <a:pt x="1198" y="1379"/>
                    <a:pt x="977" y="1379"/>
                  </a:cubicBezTo>
                  <a:cubicBezTo>
                    <a:pt x="755" y="1379"/>
                    <a:pt x="575" y="1198"/>
                    <a:pt x="575" y="977"/>
                  </a:cubicBezTo>
                  <a:cubicBezTo>
                    <a:pt x="575" y="755"/>
                    <a:pt x="755" y="574"/>
                    <a:pt x="977" y="574"/>
                  </a:cubicBezTo>
                  <a:close/>
                  <a:moveTo>
                    <a:pt x="977" y="0"/>
                  </a:moveTo>
                  <a:cubicBezTo>
                    <a:pt x="439" y="0"/>
                    <a:pt x="1" y="439"/>
                    <a:pt x="1" y="977"/>
                  </a:cubicBezTo>
                  <a:cubicBezTo>
                    <a:pt x="1" y="1515"/>
                    <a:pt x="439" y="1953"/>
                    <a:pt x="977" y="1953"/>
                  </a:cubicBezTo>
                  <a:cubicBezTo>
                    <a:pt x="1514" y="1953"/>
                    <a:pt x="1954" y="1515"/>
                    <a:pt x="1954" y="977"/>
                  </a:cubicBezTo>
                  <a:cubicBezTo>
                    <a:pt x="1954" y="439"/>
                    <a:pt x="1514" y="0"/>
                    <a:pt x="97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2" name="CustomShape 31"/>
            <p:cNvSpPr/>
            <p:nvPr/>
          </p:nvSpPr>
          <p:spPr>
            <a:xfrm>
              <a:off x="2052360" y="3078720"/>
              <a:ext cx="43920" cy="45000"/>
            </a:xfrm>
            <a:custGeom>
              <a:avLst/>
              <a:gdLst/>
              <a:ahLst/>
              <a:cxnLst/>
              <a:rect l="l" t="t" r="r" b="b"/>
              <a:pathLst>
                <a:path w="1950" h="1954">
                  <a:moveTo>
                    <a:pt x="973" y="574"/>
                  </a:moveTo>
                  <a:cubicBezTo>
                    <a:pt x="1198" y="574"/>
                    <a:pt x="1375" y="755"/>
                    <a:pt x="1375" y="977"/>
                  </a:cubicBezTo>
                  <a:cubicBezTo>
                    <a:pt x="1375" y="1198"/>
                    <a:pt x="1198" y="1379"/>
                    <a:pt x="973" y="1379"/>
                  </a:cubicBezTo>
                  <a:cubicBezTo>
                    <a:pt x="751" y="1379"/>
                    <a:pt x="575" y="1198"/>
                    <a:pt x="575" y="977"/>
                  </a:cubicBezTo>
                  <a:cubicBezTo>
                    <a:pt x="575" y="755"/>
                    <a:pt x="751" y="574"/>
                    <a:pt x="973" y="574"/>
                  </a:cubicBezTo>
                  <a:close/>
                  <a:moveTo>
                    <a:pt x="973" y="0"/>
                  </a:moveTo>
                  <a:cubicBezTo>
                    <a:pt x="435" y="0"/>
                    <a:pt x="1" y="439"/>
                    <a:pt x="1" y="977"/>
                  </a:cubicBezTo>
                  <a:cubicBezTo>
                    <a:pt x="1" y="1515"/>
                    <a:pt x="435" y="1953"/>
                    <a:pt x="973" y="1953"/>
                  </a:cubicBezTo>
                  <a:cubicBezTo>
                    <a:pt x="1515" y="1953"/>
                    <a:pt x="1949" y="1515"/>
                    <a:pt x="1949" y="977"/>
                  </a:cubicBezTo>
                  <a:cubicBezTo>
                    <a:pt x="1949" y="439"/>
                    <a:pt x="1515" y="0"/>
                    <a:pt x="97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" name="CustomShape 32"/>
            <p:cNvSpPr/>
            <p:nvPr/>
          </p:nvSpPr>
          <p:spPr>
            <a:xfrm>
              <a:off x="1850760" y="3002040"/>
              <a:ext cx="12600" cy="34200"/>
            </a:xfrm>
            <a:custGeom>
              <a:avLst/>
              <a:gdLst/>
              <a:ahLst/>
              <a:cxnLst/>
              <a:rect l="l" t="t" r="r" b="b"/>
              <a:pathLst>
                <a:path w="575" h="1497">
                  <a:moveTo>
                    <a:pt x="290" y="1"/>
                  </a:moveTo>
                  <a:cubicBezTo>
                    <a:pt x="132" y="1"/>
                    <a:pt x="1" y="132"/>
                    <a:pt x="1" y="291"/>
                  </a:cubicBezTo>
                  <a:lnTo>
                    <a:pt x="1" y="1213"/>
                  </a:lnTo>
                  <a:cubicBezTo>
                    <a:pt x="1" y="1371"/>
                    <a:pt x="132" y="1497"/>
                    <a:pt x="290" y="1497"/>
                  </a:cubicBezTo>
                  <a:cubicBezTo>
                    <a:pt x="448" y="1497"/>
                    <a:pt x="575" y="1371"/>
                    <a:pt x="575" y="1213"/>
                  </a:cubicBezTo>
                  <a:lnTo>
                    <a:pt x="575" y="291"/>
                  </a:lnTo>
                  <a:cubicBezTo>
                    <a:pt x="575" y="132"/>
                    <a:pt x="448" y="1"/>
                    <a:pt x="29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4" name="CustomShape 33"/>
            <p:cNvSpPr/>
            <p:nvPr/>
          </p:nvSpPr>
          <p:spPr>
            <a:xfrm>
              <a:off x="1878120" y="3002040"/>
              <a:ext cx="12600" cy="34200"/>
            </a:xfrm>
            <a:custGeom>
              <a:avLst/>
              <a:gdLst/>
              <a:ahLst/>
              <a:cxnLst/>
              <a:rect l="l" t="t" r="r" b="b"/>
              <a:pathLst>
                <a:path w="576" h="1497">
                  <a:moveTo>
                    <a:pt x="286" y="1"/>
                  </a:moveTo>
                  <a:cubicBezTo>
                    <a:pt x="128" y="1"/>
                    <a:pt x="1" y="132"/>
                    <a:pt x="1" y="291"/>
                  </a:cubicBezTo>
                  <a:lnTo>
                    <a:pt x="1" y="1213"/>
                  </a:lnTo>
                  <a:cubicBezTo>
                    <a:pt x="1" y="1371"/>
                    <a:pt x="128" y="1497"/>
                    <a:pt x="286" y="1497"/>
                  </a:cubicBezTo>
                  <a:cubicBezTo>
                    <a:pt x="449" y="1497"/>
                    <a:pt x="576" y="1371"/>
                    <a:pt x="576" y="1213"/>
                  </a:cubicBezTo>
                  <a:lnTo>
                    <a:pt x="576" y="291"/>
                  </a:lnTo>
                  <a:cubicBezTo>
                    <a:pt x="576" y="132"/>
                    <a:pt x="449" y="1"/>
                    <a:pt x="28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5" name="CustomShape 34"/>
            <p:cNvSpPr/>
            <p:nvPr/>
          </p:nvSpPr>
          <p:spPr>
            <a:xfrm>
              <a:off x="1905840" y="3002040"/>
              <a:ext cx="12600" cy="34200"/>
            </a:xfrm>
            <a:custGeom>
              <a:avLst/>
              <a:gdLst/>
              <a:ahLst/>
              <a:cxnLst/>
              <a:rect l="l" t="t" r="r" b="b"/>
              <a:pathLst>
                <a:path w="575" h="1497">
                  <a:moveTo>
                    <a:pt x="285" y="1"/>
                  </a:moveTo>
                  <a:cubicBezTo>
                    <a:pt x="127" y="1"/>
                    <a:pt x="0" y="132"/>
                    <a:pt x="0" y="291"/>
                  </a:cubicBezTo>
                  <a:lnTo>
                    <a:pt x="0" y="1213"/>
                  </a:lnTo>
                  <a:cubicBezTo>
                    <a:pt x="0" y="1371"/>
                    <a:pt x="127" y="1497"/>
                    <a:pt x="285" y="1497"/>
                  </a:cubicBezTo>
                  <a:cubicBezTo>
                    <a:pt x="443" y="1497"/>
                    <a:pt x="574" y="1371"/>
                    <a:pt x="574" y="1213"/>
                  </a:cubicBezTo>
                  <a:lnTo>
                    <a:pt x="574" y="291"/>
                  </a:lnTo>
                  <a:cubicBezTo>
                    <a:pt x="574" y="132"/>
                    <a:pt x="443" y="1"/>
                    <a:pt x="28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6" name="CustomShape 35"/>
            <p:cNvSpPr/>
            <p:nvPr/>
          </p:nvSpPr>
          <p:spPr>
            <a:xfrm>
              <a:off x="1946160" y="2828160"/>
              <a:ext cx="44280" cy="45000"/>
            </a:xfrm>
            <a:custGeom>
              <a:avLst/>
              <a:gdLst/>
              <a:ahLst/>
              <a:cxnLst/>
              <a:rect l="l" t="t" r="r" b="b"/>
              <a:pathLst>
                <a:path w="1954" h="1954">
                  <a:moveTo>
                    <a:pt x="977" y="574"/>
                  </a:moveTo>
                  <a:cubicBezTo>
                    <a:pt x="1199" y="574"/>
                    <a:pt x="1379" y="756"/>
                    <a:pt x="1379" y="977"/>
                  </a:cubicBezTo>
                  <a:cubicBezTo>
                    <a:pt x="1379" y="1198"/>
                    <a:pt x="1199" y="1379"/>
                    <a:pt x="977" y="1379"/>
                  </a:cubicBezTo>
                  <a:cubicBezTo>
                    <a:pt x="756" y="1379"/>
                    <a:pt x="575" y="1198"/>
                    <a:pt x="575" y="977"/>
                  </a:cubicBezTo>
                  <a:cubicBezTo>
                    <a:pt x="575" y="756"/>
                    <a:pt x="756" y="574"/>
                    <a:pt x="977" y="574"/>
                  </a:cubicBezTo>
                  <a:close/>
                  <a:moveTo>
                    <a:pt x="977" y="0"/>
                  </a:moveTo>
                  <a:cubicBezTo>
                    <a:pt x="440" y="0"/>
                    <a:pt x="0" y="439"/>
                    <a:pt x="0" y="977"/>
                  </a:cubicBezTo>
                  <a:cubicBezTo>
                    <a:pt x="0" y="1515"/>
                    <a:pt x="440" y="1953"/>
                    <a:pt x="977" y="1953"/>
                  </a:cubicBezTo>
                  <a:cubicBezTo>
                    <a:pt x="1515" y="1953"/>
                    <a:pt x="1953" y="1515"/>
                    <a:pt x="1953" y="977"/>
                  </a:cubicBezTo>
                  <a:cubicBezTo>
                    <a:pt x="1953" y="439"/>
                    <a:pt x="1515" y="0"/>
                    <a:pt x="977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7" name="CustomShape 36"/>
            <p:cNvSpPr/>
            <p:nvPr/>
          </p:nvSpPr>
          <p:spPr>
            <a:xfrm>
              <a:off x="1974960" y="292536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575" h="575">
                  <a:moveTo>
                    <a:pt x="286" y="1"/>
                  </a:moveTo>
                  <a:cubicBezTo>
                    <a:pt x="209" y="1"/>
                    <a:pt x="136" y="28"/>
                    <a:pt x="82" y="82"/>
                  </a:cubicBezTo>
                  <a:cubicBezTo>
                    <a:pt x="28" y="137"/>
                    <a:pt x="0" y="209"/>
                    <a:pt x="0" y="286"/>
                  </a:cubicBezTo>
                  <a:cubicBezTo>
                    <a:pt x="0" y="362"/>
                    <a:pt x="28" y="435"/>
                    <a:pt x="82" y="489"/>
                  </a:cubicBezTo>
                  <a:cubicBezTo>
                    <a:pt x="136" y="543"/>
                    <a:pt x="209" y="575"/>
                    <a:pt x="286" y="575"/>
                  </a:cubicBezTo>
                  <a:cubicBezTo>
                    <a:pt x="362" y="575"/>
                    <a:pt x="434" y="543"/>
                    <a:pt x="489" y="489"/>
                  </a:cubicBezTo>
                  <a:cubicBezTo>
                    <a:pt x="543" y="435"/>
                    <a:pt x="574" y="362"/>
                    <a:pt x="574" y="286"/>
                  </a:cubicBezTo>
                  <a:cubicBezTo>
                    <a:pt x="574" y="209"/>
                    <a:pt x="543" y="137"/>
                    <a:pt x="489" y="82"/>
                  </a:cubicBezTo>
                  <a:cubicBezTo>
                    <a:pt x="434" y="28"/>
                    <a:pt x="362" y="1"/>
                    <a:pt x="286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8" name="CustomShape 37"/>
            <p:cNvSpPr/>
            <p:nvPr/>
          </p:nvSpPr>
          <p:spPr>
            <a:xfrm>
              <a:off x="1787400" y="2809440"/>
              <a:ext cx="335160" cy="340560"/>
            </a:xfrm>
            <a:custGeom>
              <a:avLst/>
              <a:gdLst/>
              <a:ahLst/>
              <a:cxnLst/>
              <a:rect l="l" t="t" r="r" b="b"/>
              <a:pathLst>
                <a:path w="14729" h="14701">
                  <a:moveTo>
                    <a:pt x="9503" y="575"/>
                  </a:moveTo>
                  <a:cubicBezTo>
                    <a:pt x="9661" y="575"/>
                    <a:pt x="9792" y="702"/>
                    <a:pt x="9792" y="860"/>
                  </a:cubicBezTo>
                  <a:lnTo>
                    <a:pt x="9792" y="2700"/>
                  </a:lnTo>
                  <a:cubicBezTo>
                    <a:pt x="9792" y="2858"/>
                    <a:pt x="9661" y="2984"/>
                    <a:pt x="9503" y="2984"/>
                  </a:cubicBezTo>
                  <a:lnTo>
                    <a:pt x="6402" y="2984"/>
                  </a:lnTo>
                  <a:cubicBezTo>
                    <a:pt x="6243" y="2984"/>
                    <a:pt x="6117" y="2858"/>
                    <a:pt x="6117" y="2700"/>
                  </a:cubicBezTo>
                  <a:lnTo>
                    <a:pt x="6117" y="860"/>
                  </a:lnTo>
                  <a:cubicBezTo>
                    <a:pt x="6117" y="702"/>
                    <a:pt x="6243" y="575"/>
                    <a:pt x="6402" y="575"/>
                  </a:cubicBezTo>
                  <a:close/>
                  <a:moveTo>
                    <a:pt x="2442" y="2727"/>
                  </a:moveTo>
                  <a:lnTo>
                    <a:pt x="1615" y="3554"/>
                  </a:lnTo>
                  <a:lnTo>
                    <a:pt x="1615" y="2727"/>
                  </a:lnTo>
                  <a:close/>
                  <a:moveTo>
                    <a:pt x="4133" y="1845"/>
                  </a:moveTo>
                  <a:cubicBezTo>
                    <a:pt x="4878" y="2794"/>
                    <a:pt x="4815" y="4178"/>
                    <a:pt x="3943" y="5055"/>
                  </a:cubicBezTo>
                  <a:cubicBezTo>
                    <a:pt x="3486" y="5511"/>
                    <a:pt x="2876" y="5760"/>
                    <a:pt x="2229" y="5760"/>
                  </a:cubicBezTo>
                  <a:cubicBezTo>
                    <a:pt x="1682" y="5760"/>
                    <a:pt x="1158" y="5579"/>
                    <a:pt x="733" y="5245"/>
                  </a:cubicBezTo>
                  <a:lnTo>
                    <a:pt x="4133" y="1845"/>
                  </a:lnTo>
                  <a:close/>
                  <a:moveTo>
                    <a:pt x="4350" y="5457"/>
                  </a:moveTo>
                  <a:lnTo>
                    <a:pt x="5164" y="7062"/>
                  </a:lnTo>
                  <a:lnTo>
                    <a:pt x="3215" y="7062"/>
                  </a:lnTo>
                  <a:lnTo>
                    <a:pt x="3215" y="6172"/>
                  </a:lnTo>
                  <a:cubicBezTo>
                    <a:pt x="3635" y="6022"/>
                    <a:pt x="4025" y="5782"/>
                    <a:pt x="4345" y="5457"/>
                  </a:cubicBezTo>
                  <a:close/>
                  <a:moveTo>
                    <a:pt x="12604" y="7636"/>
                  </a:moveTo>
                  <a:lnTo>
                    <a:pt x="12604" y="10453"/>
                  </a:lnTo>
                  <a:lnTo>
                    <a:pt x="2153" y="10453"/>
                  </a:lnTo>
                  <a:lnTo>
                    <a:pt x="2153" y="7636"/>
                  </a:lnTo>
                  <a:close/>
                  <a:moveTo>
                    <a:pt x="2153" y="11026"/>
                  </a:moveTo>
                  <a:cubicBezTo>
                    <a:pt x="3011" y="11026"/>
                    <a:pt x="3703" y="11718"/>
                    <a:pt x="3703" y="12577"/>
                  </a:cubicBezTo>
                  <a:cubicBezTo>
                    <a:pt x="3703" y="13431"/>
                    <a:pt x="3011" y="14127"/>
                    <a:pt x="2153" y="14127"/>
                  </a:cubicBezTo>
                  <a:cubicBezTo>
                    <a:pt x="1298" y="14127"/>
                    <a:pt x="602" y="13431"/>
                    <a:pt x="602" y="12577"/>
                  </a:cubicBezTo>
                  <a:cubicBezTo>
                    <a:pt x="602" y="11718"/>
                    <a:pt x="1298" y="11026"/>
                    <a:pt x="2153" y="11026"/>
                  </a:cubicBezTo>
                  <a:close/>
                  <a:moveTo>
                    <a:pt x="7378" y="11026"/>
                  </a:moveTo>
                  <a:cubicBezTo>
                    <a:pt x="8237" y="11026"/>
                    <a:pt x="8928" y="11718"/>
                    <a:pt x="8928" y="12577"/>
                  </a:cubicBezTo>
                  <a:cubicBezTo>
                    <a:pt x="8928" y="13431"/>
                    <a:pt x="8237" y="14127"/>
                    <a:pt x="7378" y="14127"/>
                  </a:cubicBezTo>
                  <a:cubicBezTo>
                    <a:pt x="6524" y="14127"/>
                    <a:pt x="5828" y="13431"/>
                    <a:pt x="5828" y="12577"/>
                  </a:cubicBezTo>
                  <a:cubicBezTo>
                    <a:pt x="5828" y="11718"/>
                    <a:pt x="6524" y="11026"/>
                    <a:pt x="7378" y="11026"/>
                  </a:cubicBezTo>
                  <a:close/>
                  <a:moveTo>
                    <a:pt x="12604" y="11026"/>
                  </a:moveTo>
                  <a:cubicBezTo>
                    <a:pt x="13463" y="11026"/>
                    <a:pt x="14154" y="11718"/>
                    <a:pt x="14154" y="12577"/>
                  </a:cubicBezTo>
                  <a:cubicBezTo>
                    <a:pt x="14154" y="13431"/>
                    <a:pt x="13463" y="14127"/>
                    <a:pt x="12604" y="14127"/>
                  </a:cubicBezTo>
                  <a:cubicBezTo>
                    <a:pt x="11749" y="14127"/>
                    <a:pt x="11054" y="13431"/>
                    <a:pt x="11054" y="12577"/>
                  </a:cubicBezTo>
                  <a:cubicBezTo>
                    <a:pt x="11054" y="11718"/>
                    <a:pt x="11749" y="11026"/>
                    <a:pt x="12604" y="11026"/>
                  </a:cubicBezTo>
                  <a:close/>
                  <a:moveTo>
                    <a:pt x="6402" y="1"/>
                  </a:moveTo>
                  <a:cubicBezTo>
                    <a:pt x="5927" y="1"/>
                    <a:pt x="5543" y="385"/>
                    <a:pt x="5543" y="860"/>
                  </a:cubicBezTo>
                  <a:lnTo>
                    <a:pt x="5543" y="2700"/>
                  </a:lnTo>
                  <a:cubicBezTo>
                    <a:pt x="5543" y="3174"/>
                    <a:pt x="5927" y="3558"/>
                    <a:pt x="6402" y="3558"/>
                  </a:cubicBezTo>
                  <a:lnTo>
                    <a:pt x="7094" y="3558"/>
                  </a:lnTo>
                  <a:lnTo>
                    <a:pt x="7094" y="7062"/>
                  </a:lnTo>
                  <a:lnTo>
                    <a:pt x="5805" y="7062"/>
                  </a:lnTo>
                  <a:lnTo>
                    <a:pt x="4747" y="4964"/>
                  </a:lnTo>
                  <a:cubicBezTo>
                    <a:pt x="5493" y="3808"/>
                    <a:pt x="5362" y="2239"/>
                    <a:pt x="4345" y="1226"/>
                  </a:cubicBezTo>
                  <a:cubicBezTo>
                    <a:pt x="4290" y="1169"/>
                    <a:pt x="4217" y="1141"/>
                    <a:pt x="4144" y="1141"/>
                  </a:cubicBezTo>
                  <a:cubicBezTo>
                    <a:pt x="4071" y="1141"/>
                    <a:pt x="3997" y="1169"/>
                    <a:pt x="3943" y="1226"/>
                  </a:cubicBezTo>
                  <a:lnTo>
                    <a:pt x="3016" y="2153"/>
                  </a:lnTo>
                  <a:lnTo>
                    <a:pt x="1325" y="2153"/>
                  </a:lnTo>
                  <a:cubicBezTo>
                    <a:pt x="1167" y="2153"/>
                    <a:pt x="1041" y="2279"/>
                    <a:pt x="1041" y="2437"/>
                  </a:cubicBezTo>
                  <a:lnTo>
                    <a:pt x="1041" y="4128"/>
                  </a:lnTo>
                  <a:lnTo>
                    <a:pt x="114" y="5055"/>
                  </a:lnTo>
                  <a:cubicBezTo>
                    <a:pt x="1" y="5164"/>
                    <a:pt x="1" y="5348"/>
                    <a:pt x="114" y="5462"/>
                  </a:cubicBezTo>
                  <a:cubicBezTo>
                    <a:pt x="679" y="6026"/>
                    <a:pt x="1429" y="6334"/>
                    <a:pt x="2229" y="6334"/>
                  </a:cubicBezTo>
                  <a:cubicBezTo>
                    <a:pt x="2370" y="6334"/>
                    <a:pt x="2506" y="6325"/>
                    <a:pt x="2641" y="6307"/>
                  </a:cubicBezTo>
                  <a:lnTo>
                    <a:pt x="2641" y="7062"/>
                  </a:lnTo>
                  <a:lnTo>
                    <a:pt x="1868" y="7062"/>
                  </a:lnTo>
                  <a:cubicBezTo>
                    <a:pt x="1709" y="7062"/>
                    <a:pt x="1578" y="7193"/>
                    <a:pt x="1578" y="7351"/>
                  </a:cubicBezTo>
                  <a:lnTo>
                    <a:pt x="1578" y="10529"/>
                  </a:lnTo>
                  <a:cubicBezTo>
                    <a:pt x="689" y="10782"/>
                    <a:pt x="28" y="11600"/>
                    <a:pt x="28" y="12577"/>
                  </a:cubicBezTo>
                  <a:cubicBezTo>
                    <a:pt x="28" y="13747"/>
                    <a:pt x="981" y="14701"/>
                    <a:pt x="2153" y="14701"/>
                  </a:cubicBezTo>
                  <a:cubicBezTo>
                    <a:pt x="3328" y="14701"/>
                    <a:pt x="4277" y="13747"/>
                    <a:pt x="4277" y="12577"/>
                  </a:cubicBezTo>
                  <a:cubicBezTo>
                    <a:pt x="4277" y="11962"/>
                    <a:pt x="4019" y="11411"/>
                    <a:pt x="3604" y="11026"/>
                  </a:cubicBezTo>
                  <a:lnTo>
                    <a:pt x="5932" y="11026"/>
                  </a:lnTo>
                  <a:cubicBezTo>
                    <a:pt x="5516" y="11411"/>
                    <a:pt x="5254" y="11962"/>
                    <a:pt x="5254" y="12577"/>
                  </a:cubicBezTo>
                  <a:cubicBezTo>
                    <a:pt x="5254" y="13747"/>
                    <a:pt x="6207" y="14701"/>
                    <a:pt x="7378" y="14701"/>
                  </a:cubicBezTo>
                  <a:cubicBezTo>
                    <a:pt x="8554" y="14701"/>
                    <a:pt x="9503" y="13747"/>
                    <a:pt x="9503" y="12577"/>
                  </a:cubicBezTo>
                  <a:cubicBezTo>
                    <a:pt x="9503" y="11962"/>
                    <a:pt x="9245" y="11411"/>
                    <a:pt x="8830" y="11026"/>
                  </a:cubicBezTo>
                  <a:lnTo>
                    <a:pt x="11158" y="11026"/>
                  </a:lnTo>
                  <a:cubicBezTo>
                    <a:pt x="10741" y="11411"/>
                    <a:pt x="10480" y="11962"/>
                    <a:pt x="10480" y="12577"/>
                  </a:cubicBezTo>
                  <a:cubicBezTo>
                    <a:pt x="10480" y="13747"/>
                    <a:pt x="11433" y="14701"/>
                    <a:pt x="12604" y="14701"/>
                  </a:cubicBezTo>
                  <a:cubicBezTo>
                    <a:pt x="13779" y="14701"/>
                    <a:pt x="14728" y="13747"/>
                    <a:pt x="14728" y="12577"/>
                  </a:cubicBezTo>
                  <a:cubicBezTo>
                    <a:pt x="14728" y="11600"/>
                    <a:pt x="14073" y="10782"/>
                    <a:pt x="13178" y="10529"/>
                  </a:cubicBezTo>
                  <a:lnTo>
                    <a:pt x="13178" y="7351"/>
                  </a:lnTo>
                  <a:cubicBezTo>
                    <a:pt x="13178" y="7193"/>
                    <a:pt x="13051" y="7062"/>
                    <a:pt x="12893" y="7062"/>
                  </a:cubicBezTo>
                  <a:lnTo>
                    <a:pt x="11763" y="7062"/>
                  </a:lnTo>
                  <a:lnTo>
                    <a:pt x="11763" y="4223"/>
                  </a:lnTo>
                  <a:lnTo>
                    <a:pt x="12915" y="3070"/>
                  </a:lnTo>
                  <a:lnTo>
                    <a:pt x="13159" y="3500"/>
                  </a:lnTo>
                  <a:cubicBezTo>
                    <a:pt x="13209" y="3591"/>
                    <a:pt x="13309" y="3649"/>
                    <a:pt x="13413" y="3649"/>
                  </a:cubicBezTo>
                  <a:lnTo>
                    <a:pt x="14444" y="3649"/>
                  </a:lnTo>
                  <a:cubicBezTo>
                    <a:pt x="14602" y="3649"/>
                    <a:pt x="14728" y="3518"/>
                    <a:pt x="14728" y="3360"/>
                  </a:cubicBezTo>
                  <a:cubicBezTo>
                    <a:pt x="14728" y="3201"/>
                    <a:pt x="14602" y="3075"/>
                    <a:pt x="14444" y="3075"/>
                  </a:cubicBezTo>
                  <a:lnTo>
                    <a:pt x="13580" y="3075"/>
                  </a:lnTo>
                  <a:lnTo>
                    <a:pt x="13309" y="2600"/>
                  </a:lnTo>
                  <a:lnTo>
                    <a:pt x="13580" y="2126"/>
                  </a:lnTo>
                  <a:lnTo>
                    <a:pt x="14444" y="2126"/>
                  </a:lnTo>
                  <a:cubicBezTo>
                    <a:pt x="14602" y="2126"/>
                    <a:pt x="14728" y="1995"/>
                    <a:pt x="14728" y="1836"/>
                  </a:cubicBezTo>
                  <a:cubicBezTo>
                    <a:pt x="14728" y="1678"/>
                    <a:pt x="14602" y="1551"/>
                    <a:pt x="14444" y="1551"/>
                  </a:cubicBezTo>
                  <a:lnTo>
                    <a:pt x="13413" y="1551"/>
                  </a:lnTo>
                  <a:cubicBezTo>
                    <a:pt x="13309" y="1551"/>
                    <a:pt x="13209" y="1605"/>
                    <a:pt x="13159" y="1697"/>
                  </a:cubicBezTo>
                  <a:lnTo>
                    <a:pt x="12752" y="2424"/>
                  </a:lnTo>
                  <a:lnTo>
                    <a:pt x="11270" y="3902"/>
                  </a:lnTo>
                  <a:cubicBezTo>
                    <a:pt x="11216" y="3956"/>
                    <a:pt x="11189" y="4029"/>
                    <a:pt x="11189" y="4106"/>
                  </a:cubicBezTo>
                  <a:lnTo>
                    <a:pt x="11189" y="7062"/>
                  </a:lnTo>
                  <a:lnTo>
                    <a:pt x="8815" y="7062"/>
                  </a:lnTo>
                  <a:lnTo>
                    <a:pt x="8815" y="6316"/>
                  </a:lnTo>
                  <a:cubicBezTo>
                    <a:pt x="8815" y="6158"/>
                    <a:pt x="8684" y="6026"/>
                    <a:pt x="8527" y="6026"/>
                  </a:cubicBezTo>
                  <a:cubicBezTo>
                    <a:pt x="8368" y="6026"/>
                    <a:pt x="8241" y="6158"/>
                    <a:pt x="8241" y="6316"/>
                  </a:cubicBezTo>
                  <a:lnTo>
                    <a:pt x="8241" y="7062"/>
                  </a:lnTo>
                  <a:lnTo>
                    <a:pt x="7668" y="7062"/>
                  </a:lnTo>
                  <a:lnTo>
                    <a:pt x="7668" y="3558"/>
                  </a:lnTo>
                  <a:lnTo>
                    <a:pt x="8241" y="3558"/>
                  </a:lnTo>
                  <a:lnTo>
                    <a:pt x="8241" y="4286"/>
                  </a:lnTo>
                  <a:cubicBezTo>
                    <a:pt x="8241" y="4445"/>
                    <a:pt x="8368" y="4576"/>
                    <a:pt x="8527" y="4576"/>
                  </a:cubicBezTo>
                  <a:cubicBezTo>
                    <a:pt x="8684" y="4576"/>
                    <a:pt x="8815" y="4445"/>
                    <a:pt x="8815" y="4286"/>
                  </a:cubicBezTo>
                  <a:lnTo>
                    <a:pt x="8815" y="3558"/>
                  </a:lnTo>
                  <a:lnTo>
                    <a:pt x="9503" y="3558"/>
                  </a:lnTo>
                  <a:cubicBezTo>
                    <a:pt x="9977" y="3558"/>
                    <a:pt x="10366" y="3174"/>
                    <a:pt x="10366" y="2700"/>
                  </a:cubicBezTo>
                  <a:lnTo>
                    <a:pt x="10366" y="860"/>
                  </a:lnTo>
                  <a:cubicBezTo>
                    <a:pt x="10366" y="385"/>
                    <a:pt x="9977" y="1"/>
                    <a:pt x="950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" name="CustomShape 38"/>
            <p:cNvSpPr/>
            <p:nvPr/>
          </p:nvSpPr>
          <p:spPr>
            <a:xfrm>
              <a:off x="1974960" y="3002040"/>
              <a:ext cx="78480" cy="12960"/>
            </a:xfrm>
            <a:custGeom>
              <a:avLst/>
              <a:gdLst/>
              <a:ahLst/>
              <a:cxnLst/>
              <a:rect l="l" t="t" r="r" b="b"/>
              <a:pathLst>
                <a:path w="3454" h="575">
                  <a:moveTo>
                    <a:pt x="286" y="1"/>
                  </a:moveTo>
                  <a:cubicBezTo>
                    <a:pt x="127" y="1"/>
                    <a:pt x="0" y="132"/>
                    <a:pt x="0" y="291"/>
                  </a:cubicBezTo>
                  <a:cubicBezTo>
                    <a:pt x="0" y="449"/>
                    <a:pt x="127" y="575"/>
                    <a:pt x="286" y="575"/>
                  </a:cubicBezTo>
                  <a:lnTo>
                    <a:pt x="3169" y="575"/>
                  </a:lnTo>
                  <a:cubicBezTo>
                    <a:pt x="3328" y="575"/>
                    <a:pt x="3454" y="449"/>
                    <a:pt x="3454" y="291"/>
                  </a:cubicBezTo>
                  <a:cubicBezTo>
                    <a:pt x="3454" y="132"/>
                    <a:pt x="3328" y="1"/>
                    <a:pt x="316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" name="CustomShape 39"/>
            <p:cNvSpPr/>
            <p:nvPr/>
          </p:nvSpPr>
          <p:spPr>
            <a:xfrm>
              <a:off x="1949040" y="300204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575" h="575">
                  <a:moveTo>
                    <a:pt x="285" y="1"/>
                  </a:moveTo>
                  <a:cubicBezTo>
                    <a:pt x="208" y="1"/>
                    <a:pt x="136" y="32"/>
                    <a:pt x="82" y="87"/>
                  </a:cubicBezTo>
                  <a:cubicBezTo>
                    <a:pt x="28" y="141"/>
                    <a:pt x="1" y="213"/>
                    <a:pt x="1" y="291"/>
                  </a:cubicBezTo>
                  <a:cubicBezTo>
                    <a:pt x="1" y="362"/>
                    <a:pt x="28" y="439"/>
                    <a:pt x="82" y="493"/>
                  </a:cubicBezTo>
                  <a:cubicBezTo>
                    <a:pt x="136" y="543"/>
                    <a:pt x="208" y="575"/>
                    <a:pt x="285" y="575"/>
                  </a:cubicBezTo>
                  <a:cubicBezTo>
                    <a:pt x="362" y="575"/>
                    <a:pt x="435" y="543"/>
                    <a:pt x="489" y="493"/>
                  </a:cubicBezTo>
                  <a:cubicBezTo>
                    <a:pt x="543" y="439"/>
                    <a:pt x="575" y="362"/>
                    <a:pt x="575" y="291"/>
                  </a:cubicBezTo>
                  <a:cubicBezTo>
                    <a:pt x="575" y="213"/>
                    <a:pt x="543" y="141"/>
                    <a:pt x="489" y="87"/>
                  </a:cubicBezTo>
                  <a:cubicBezTo>
                    <a:pt x="435" y="32"/>
                    <a:pt x="362" y="1"/>
                    <a:pt x="28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21" name="Group 40"/>
          <p:cNvGrpSpPr/>
          <p:nvPr/>
        </p:nvGrpSpPr>
        <p:grpSpPr>
          <a:xfrm>
            <a:off x="3588480" y="2810160"/>
            <a:ext cx="299160" cy="338760"/>
            <a:chOff x="3588480" y="2810160"/>
            <a:chExt cx="299160" cy="338760"/>
          </a:xfrm>
        </p:grpSpPr>
        <p:sp>
          <p:nvSpPr>
            <p:cNvPr id="122" name="CustomShape 41"/>
            <p:cNvSpPr/>
            <p:nvPr/>
          </p:nvSpPr>
          <p:spPr>
            <a:xfrm>
              <a:off x="3588480" y="2810160"/>
              <a:ext cx="299160" cy="338760"/>
            </a:xfrm>
            <a:custGeom>
              <a:avLst/>
              <a:gdLst/>
              <a:ahLst/>
              <a:cxnLst/>
              <a:rect l="l" t="t" r="r" b="b"/>
              <a:pathLst>
                <a:path w="13218" h="14701">
                  <a:moveTo>
                    <a:pt x="6609" y="575"/>
                  </a:moveTo>
                  <a:cubicBezTo>
                    <a:pt x="6768" y="575"/>
                    <a:pt x="6893" y="701"/>
                    <a:pt x="6893" y="860"/>
                  </a:cubicBezTo>
                  <a:cubicBezTo>
                    <a:pt x="6893" y="1018"/>
                    <a:pt x="6768" y="1149"/>
                    <a:pt x="6609" y="1149"/>
                  </a:cubicBezTo>
                  <a:cubicBezTo>
                    <a:pt x="6451" y="1149"/>
                    <a:pt x="6319" y="1018"/>
                    <a:pt x="6319" y="860"/>
                  </a:cubicBezTo>
                  <a:cubicBezTo>
                    <a:pt x="6319" y="701"/>
                    <a:pt x="6451" y="575"/>
                    <a:pt x="6609" y="575"/>
                  </a:cubicBezTo>
                  <a:close/>
                  <a:moveTo>
                    <a:pt x="9240" y="3505"/>
                  </a:moveTo>
                  <a:cubicBezTo>
                    <a:pt x="9249" y="3505"/>
                    <a:pt x="9257" y="3513"/>
                    <a:pt x="9263" y="3522"/>
                  </a:cubicBezTo>
                  <a:lnTo>
                    <a:pt x="9950" y="5484"/>
                  </a:lnTo>
                  <a:cubicBezTo>
                    <a:pt x="9954" y="5489"/>
                    <a:pt x="9954" y="5497"/>
                    <a:pt x="9950" y="5506"/>
                  </a:cubicBezTo>
                  <a:cubicBezTo>
                    <a:pt x="9945" y="5506"/>
                    <a:pt x="9945" y="5512"/>
                    <a:pt x="9945" y="5512"/>
                  </a:cubicBezTo>
                  <a:lnTo>
                    <a:pt x="3273" y="5512"/>
                  </a:lnTo>
                  <a:lnTo>
                    <a:pt x="3269" y="5506"/>
                  </a:lnTo>
                  <a:cubicBezTo>
                    <a:pt x="3259" y="5497"/>
                    <a:pt x="3263" y="5489"/>
                    <a:pt x="3263" y="5484"/>
                  </a:cubicBezTo>
                  <a:lnTo>
                    <a:pt x="3956" y="3522"/>
                  </a:lnTo>
                  <a:cubicBezTo>
                    <a:pt x="3960" y="3513"/>
                    <a:pt x="3969" y="3505"/>
                    <a:pt x="3978" y="3505"/>
                  </a:cubicBezTo>
                  <a:close/>
                  <a:moveTo>
                    <a:pt x="2704" y="7694"/>
                  </a:moveTo>
                  <a:lnTo>
                    <a:pt x="2704" y="9417"/>
                  </a:lnTo>
                  <a:lnTo>
                    <a:pt x="1239" y="9417"/>
                  </a:lnTo>
                  <a:lnTo>
                    <a:pt x="1614" y="7694"/>
                  </a:lnTo>
                  <a:close/>
                  <a:moveTo>
                    <a:pt x="11600" y="7694"/>
                  </a:moveTo>
                  <a:lnTo>
                    <a:pt x="11979" y="9417"/>
                  </a:lnTo>
                  <a:lnTo>
                    <a:pt x="10515" y="9417"/>
                  </a:lnTo>
                  <a:lnTo>
                    <a:pt x="10515" y="7694"/>
                  </a:lnTo>
                  <a:close/>
                  <a:moveTo>
                    <a:pt x="11039" y="6085"/>
                  </a:moveTo>
                  <a:cubicBezTo>
                    <a:pt x="11161" y="6085"/>
                    <a:pt x="11264" y="6171"/>
                    <a:pt x="11292" y="6288"/>
                  </a:cubicBezTo>
                  <a:lnTo>
                    <a:pt x="11477" y="7120"/>
                  </a:lnTo>
                  <a:lnTo>
                    <a:pt x="10225" y="7120"/>
                  </a:lnTo>
                  <a:cubicBezTo>
                    <a:pt x="10067" y="7120"/>
                    <a:pt x="9941" y="7252"/>
                    <a:pt x="9941" y="7410"/>
                  </a:cubicBezTo>
                  <a:lnTo>
                    <a:pt x="9941" y="9706"/>
                  </a:lnTo>
                  <a:cubicBezTo>
                    <a:pt x="9941" y="9864"/>
                    <a:pt x="10067" y="9991"/>
                    <a:pt x="10225" y="9991"/>
                  </a:cubicBezTo>
                  <a:lnTo>
                    <a:pt x="12105" y="9991"/>
                  </a:lnTo>
                  <a:lnTo>
                    <a:pt x="12603" y="12260"/>
                  </a:lnTo>
                  <a:cubicBezTo>
                    <a:pt x="12620" y="12337"/>
                    <a:pt x="12603" y="12414"/>
                    <a:pt x="12553" y="12476"/>
                  </a:cubicBezTo>
                  <a:cubicBezTo>
                    <a:pt x="12503" y="12540"/>
                    <a:pt x="12426" y="12576"/>
                    <a:pt x="12349" y="12576"/>
                  </a:cubicBezTo>
                  <a:lnTo>
                    <a:pt x="868" y="12576"/>
                  </a:lnTo>
                  <a:cubicBezTo>
                    <a:pt x="787" y="12576"/>
                    <a:pt x="714" y="12540"/>
                    <a:pt x="665" y="12476"/>
                  </a:cubicBezTo>
                  <a:cubicBezTo>
                    <a:pt x="615" y="12414"/>
                    <a:pt x="597" y="12337"/>
                    <a:pt x="615" y="12260"/>
                  </a:cubicBezTo>
                  <a:lnTo>
                    <a:pt x="759" y="11600"/>
                  </a:lnTo>
                  <a:lnTo>
                    <a:pt x="10225" y="11600"/>
                  </a:lnTo>
                  <a:cubicBezTo>
                    <a:pt x="10383" y="11600"/>
                    <a:pt x="10515" y="11469"/>
                    <a:pt x="10515" y="11310"/>
                  </a:cubicBezTo>
                  <a:cubicBezTo>
                    <a:pt x="10515" y="11153"/>
                    <a:pt x="10383" y="11026"/>
                    <a:pt x="10225" y="11026"/>
                  </a:cubicBezTo>
                  <a:lnTo>
                    <a:pt x="886" y="11026"/>
                  </a:lnTo>
                  <a:lnTo>
                    <a:pt x="1112" y="9991"/>
                  </a:lnTo>
                  <a:lnTo>
                    <a:pt x="2992" y="9991"/>
                  </a:lnTo>
                  <a:cubicBezTo>
                    <a:pt x="3151" y="9991"/>
                    <a:pt x="3277" y="9864"/>
                    <a:pt x="3277" y="9706"/>
                  </a:cubicBezTo>
                  <a:lnTo>
                    <a:pt x="3277" y="7410"/>
                  </a:lnTo>
                  <a:cubicBezTo>
                    <a:pt x="3277" y="7252"/>
                    <a:pt x="3151" y="7120"/>
                    <a:pt x="2992" y="7120"/>
                  </a:cubicBezTo>
                  <a:lnTo>
                    <a:pt x="1740" y="7120"/>
                  </a:lnTo>
                  <a:lnTo>
                    <a:pt x="1926" y="6288"/>
                  </a:lnTo>
                  <a:cubicBezTo>
                    <a:pt x="1948" y="6171"/>
                    <a:pt x="2057" y="6085"/>
                    <a:pt x="2178" y="6085"/>
                  </a:cubicBezTo>
                  <a:close/>
                  <a:moveTo>
                    <a:pt x="2762" y="13150"/>
                  </a:moveTo>
                  <a:lnTo>
                    <a:pt x="2762" y="14127"/>
                  </a:lnTo>
                  <a:lnTo>
                    <a:pt x="1989" y="14127"/>
                  </a:lnTo>
                  <a:lnTo>
                    <a:pt x="1392" y="13150"/>
                  </a:lnTo>
                  <a:close/>
                  <a:moveTo>
                    <a:pt x="4544" y="13150"/>
                  </a:moveTo>
                  <a:lnTo>
                    <a:pt x="4544" y="14127"/>
                  </a:lnTo>
                  <a:lnTo>
                    <a:pt x="3336" y="14127"/>
                  </a:lnTo>
                  <a:lnTo>
                    <a:pt x="3336" y="13150"/>
                  </a:lnTo>
                  <a:close/>
                  <a:moveTo>
                    <a:pt x="6319" y="13150"/>
                  </a:moveTo>
                  <a:lnTo>
                    <a:pt x="6319" y="14127"/>
                  </a:lnTo>
                  <a:lnTo>
                    <a:pt x="5117" y="14127"/>
                  </a:lnTo>
                  <a:lnTo>
                    <a:pt x="5117" y="13150"/>
                  </a:lnTo>
                  <a:close/>
                  <a:moveTo>
                    <a:pt x="8101" y="13150"/>
                  </a:moveTo>
                  <a:lnTo>
                    <a:pt x="8101" y="14127"/>
                  </a:lnTo>
                  <a:lnTo>
                    <a:pt x="6893" y="14127"/>
                  </a:lnTo>
                  <a:lnTo>
                    <a:pt x="6893" y="13150"/>
                  </a:lnTo>
                  <a:close/>
                  <a:moveTo>
                    <a:pt x="9881" y="13150"/>
                  </a:moveTo>
                  <a:lnTo>
                    <a:pt x="9881" y="14127"/>
                  </a:lnTo>
                  <a:lnTo>
                    <a:pt x="8675" y="14127"/>
                  </a:lnTo>
                  <a:lnTo>
                    <a:pt x="8675" y="13150"/>
                  </a:lnTo>
                  <a:close/>
                  <a:moveTo>
                    <a:pt x="11825" y="13150"/>
                  </a:moveTo>
                  <a:lnTo>
                    <a:pt x="11229" y="14127"/>
                  </a:lnTo>
                  <a:lnTo>
                    <a:pt x="10456" y="14127"/>
                  </a:lnTo>
                  <a:lnTo>
                    <a:pt x="10456" y="13150"/>
                  </a:lnTo>
                  <a:close/>
                  <a:moveTo>
                    <a:pt x="6609" y="0"/>
                  </a:moveTo>
                  <a:cubicBezTo>
                    <a:pt x="6134" y="0"/>
                    <a:pt x="5746" y="385"/>
                    <a:pt x="5746" y="860"/>
                  </a:cubicBezTo>
                  <a:cubicBezTo>
                    <a:pt x="5746" y="1235"/>
                    <a:pt x="5985" y="1556"/>
                    <a:pt x="6319" y="1673"/>
                  </a:cubicBezTo>
                  <a:lnTo>
                    <a:pt x="6319" y="2930"/>
                  </a:lnTo>
                  <a:lnTo>
                    <a:pt x="3978" y="2930"/>
                  </a:lnTo>
                  <a:cubicBezTo>
                    <a:pt x="3724" y="2930"/>
                    <a:pt x="3499" y="3092"/>
                    <a:pt x="3413" y="3332"/>
                  </a:cubicBezTo>
                  <a:lnTo>
                    <a:pt x="2721" y="5295"/>
                  </a:lnTo>
                  <a:cubicBezTo>
                    <a:pt x="2699" y="5366"/>
                    <a:pt x="2689" y="5439"/>
                    <a:pt x="2689" y="5512"/>
                  </a:cubicBezTo>
                  <a:lnTo>
                    <a:pt x="2178" y="5512"/>
                  </a:lnTo>
                  <a:cubicBezTo>
                    <a:pt x="1790" y="5512"/>
                    <a:pt x="1446" y="5787"/>
                    <a:pt x="1360" y="6167"/>
                  </a:cubicBezTo>
                  <a:lnTo>
                    <a:pt x="54" y="12134"/>
                  </a:lnTo>
                  <a:cubicBezTo>
                    <a:pt x="0" y="12382"/>
                    <a:pt x="59" y="12639"/>
                    <a:pt x="217" y="12839"/>
                  </a:cubicBezTo>
                  <a:cubicBezTo>
                    <a:pt x="344" y="12992"/>
                    <a:pt x="515" y="13096"/>
                    <a:pt x="710" y="13133"/>
                  </a:cubicBezTo>
                  <a:lnTo>
                    <a:pt x="1582" y="14561"/>
                  </a:lnTo>
                  <a:cubicBezTo>
                    <a:pt x="1636" y="14646"/>
                    <a:pt x="1727" y="14700"/>
                    <a:pt x="1826" y="14700"/>
                  </a:cubicBezTo>
                  <a:lnTo>
                    <a:pt x="11387" y="14700"/>
                  </a:lnTo>
                  <a:cubicBezTo>
                    <a:pt x="11491" y="14700"/>
                    <a:pt x="11581" y="14646"/>
                    <a:pt x="11635" y="14561"/>
                  </a:cubicBezTo>
                  <a:lnTo>
                    <a:pt x="12508" y="13133"/>
                  </a:lnTo>
                  <a:cubicBezTo>
                    <a:pt x="12698" y="13096"/>
                    <a:pt x="12874" y="12992"/>
                    <a:pt x="13000" y="12839"/>
                  </a:cubicBezTo>
                  <a:cubicBezTo>
                    <a:pt x="13159" y="12639"/>
                    <a:pt x="13217" y="12382"/>
                    <a:pt x="13163" y="12134"/>
                  </a:cubicBezTo>
                  <a:lnTo>
                    <a:pt x="11852" y="6167"/>
                  </a:lnTo>
                  <a:cubicBezTo>
                    <a:pt x="11771" y="5787"/>
                    <a:pt x="11427" y="5512"/>
                    <a:pt x="11039" y="5512"/>
                  </a:cubicBezTo>
                  <a:lnTo>
                    <a:pt x="10528" y="5512"/>
                  </a:lnTo>
                  <a:cubicBezTo>
                    <a:pt x="10528" y="5439"/>
                    <a:pt x="10519" y="5366"/>
                    <a:pt x="10492" y="5295"/>
                  </a:cubicBezTo>
                  <a:lnTo>
                    <a:pt x="9805" y="3332"/>
                  </a:lnTo>
                  <a:cubicBezTo>
                    <a:pt x="9718" y="3092"/>
                    <a:pt x="9493" y="2930"/>
                    <a:pt x="9240" y="2930"/>
                  </a:cubicBezTo>
                  <a:lnTo>
                    <a:pt x="6893" y="2930"/>
                  </a:lnTo>
                  <a:lnTo>
                    <a:pt x="6893" y="1673"/>
                  </a:lnTo>
                  <a:cubicBezTo>
                    <a:pt x="7229" y="1556"/>
                    <a:pt x="7467" y="1235"/>
                    <a:pt x="7467" y="860"/>
                  </a:cubicBezTo>
                  <a:cubicBezTo>
                    <a:pt x="7467" y="385"/>
                    <a:pt x="7083" y="0"/>
                    <a:pt x="6609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" name="CustomShape 42"/>
            <p:cNvSpPr/>
            <p:nvPr/>
          </p:nvSpPr>
          <p:spPr>
            <a:xfrm>
              <a:off x="3684960" y="2974680"/>
              <a:ext cx="106200" cy="65880"/>
            </a:xfrm>
            <a:custGeom>
              <a:avLst/>
              <a:gdLst/>
              <a:ahLst/>
              <a:cxnLst/>
              <a:rect l="l" t="t" r="r" b="b"/>
              <a:pathLst>
                <a:path w="4702" h="2872">
                  <a:moveTo>
                    <a:pt x="3703" y="574"/>
                  </a:moveTo>
                  <a:lnTo>
                    <a:pt x="4083" y="2297"/>
                  </a:lnTo>
                  <a:lnTo>
                    <a:pt x="620" y="2297"/>
                  </a:lnTo>
                  <a:lnTo>
                    <a:pt x="999" y="574"/>
                  </a:lnTo>
                  <a:close/>
                  <a:moveTo>
                    <a:pt x="909" y="0"/>
                  </a:moveTo>
                  <a:cubicBezTo>
                    <a:pt x="692" y="0"/>
                    <a:pt x="503" y="154"/>
                    <a:pt x="457" y="366"/>
                  </a:cubicBezTo>
                  <a:lnTo>
                    <a:pt x="27" y="2306"/>
                  </a:lnTo>
                  <a:cubicBezTo>
                    <a:pt x="0" y="2446"/>
                    <a:pt x="32" y="2590"/>
                    <a:pt x="123" y="2699"/>
                  </a:cubicBezTo>
                  <a:cubicBezTo>
                    <a:pt x="208" y="2807"/>
                    <a:pt x="344" y="2871"/>
                    <a:pt x="484" y="2871"/>
                  </a:cubicBezTo>
                  <a:lnTo>
                    <a:pt x="4218" y="2871"/>
                  </a:lnTo>
                  <a:cubicBezTo>
                    <a:pt x="4358" y="2871"/>
                    <a:pt x="4489" y="2807"/>
                    <a:pt x="4580" y="2699"/>
                  </a:cubicBezTo>
                  <a:cubicBezTo>
                    <a:pt x="4670" y="2590"/>
                    <a:pt x="4701" y="2446"/>
                    <a:pt x="4670" y="2306"/>
                  </a:cubicBezTo>
                  <a:lnTo>
                    <a:pt x="4245" y="366"/>
                  </a:lnTo>
                  <a:cubicBezTo>
                    <a:pt x="4200" y="154"/>
                    <a:pt x="4010" y="0"/>
                    <a:pt x="3793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4" name="CustomShape 43"/>
            <p:cNvSpPr/>
            <p:nvPr/>
          </p:nvSpPr>
          <p:spPr>
            <a:xfrm>
              <a:off x="3839040" y="306468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575" h="575">
                  <a:moveTo>
                    <a:pt x="289" y="1"/>
                  </a:moveTo>
                  <a:cubicBezTo>
                    <a:pt x="213" y="1"/>
                    <a:pt x="140" y="28"/>
                    <a:pt x="86" y="82"/>
                  </a:cubicBezTo>
                  <a:cubicBezTo>
                    <a:pt x="32" y="137"/>
                    <a:pt x="0" y="209"/>
                    <a:pt x="0" y="285"/>
                  </a:cubicBezTo>
                  <a:cubicBezTo>
                    <a:pt x="0" y="362"/>
                    <a:pt x="32" y="435"/>
                    <a:pt x="86" y="489"/>
                  </a:cubicBezTo>
                  <a:cubicBezTo>
                    <a:pt x="140" y="543"/>
                    <a:pt x="213" y="575"/>
                    <a:pt x="289" y="575"/>
                  </a:cubicBezTo>
                  <a:cubicBezTo>
                    <a:pt x="366" y="575"/>
                    <a:pt x="438" y="543"/>
                    <a:pt x="493" y="489"/>
                  </a:cubicBezTo>
                  <a:cubicBezTo>
                    <a:pt x="547" y="435"/>
                    <a:pt x="574" y="362"/>
                    <a:pt x="574" y="285"/>
                  </a:cubicBezTo>
                  <a:cubicBezTo>
                    <a:pt x="574" y="209"/>
                    <a:pt x="547" y="137"/>
                    <a:pt x="493" y="82"/>
                  </a:cubicBezTo>
                  <a:cubicBezTo>
                    <a:pt x="438" y="28"/>
                    <a:pt x="366" y="1"/>
                    <a:pt x="28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5" name="CustomShape 44"/>
            <p:cNvSpPr/>
            <p:nvPr/>
          </p:nvSpPr>
          <p:spPr>
            <a:xfrm>
              <a:off x="3689280" y="2907720"/>
              <a:ext cx="12960" cy="12960"/>
            </a:xfrm>
            <a:custGeom>
              <a:avLst/>
              <a:gdLst/>
              <a:ahLst/>
              <a:cxnLst/>
              <a:rect l="l" t="t" r="r" b="b"/>
              <a:pathLst>
                <a:path w="580" h="575">
                  <a:moveTo>
                    <a:pt x="290" y="1"/>
                  </a:moveTo>
                  <a:cubicBezTo>
                    <a:pt x="213" y="1"/>
                    <a:pt x="140" y="32"/>
                    <a:pt x="86" y="86"/>
                  </a:cubicBezTo>
                  <a:cubicBezTo>
                    <a:pt x="32" y="141"/>
                    <a:pt x="0" y="213"/>
                    <a:pt x="0" y="290"/>
                  </a:cubicBezTo>
                  <a:cubicBezTo>
                    <a:pt x="0" y="362"/>
                    <a:pt x="32" y="439"/>
                    <a:pt x="86" y="493"/>
                  </a:cubicBezTo>
                  <a:cubicBezTo>
                    <a:pt x="140" y="543"/>
                    <a:pt x="213" y="575"/>
                    <a:pt x="290" y="575"/>
                  </a:cubicBezTo>
                  <a:cubicBezTo>
                    <a:pt x="367" y="575"/>
                    <a:pt x="439" y="543"/>
                    <a:pt x="493" y="493"/>
                  </a:cubicBezTo>
                  <a:cubicBezTo>
                    <a:pt x="547" y="439"/>
                    <a:pt x="580" y="362"/>
                    <a:pt x="580" y="290"/>
                  </a:cubicBezTo>
                  <a:cubicBezTo>
                    <a:pt x="580" y="213"/>
                    <a:pt x="547" y="141"/>
                    <a:pt x="493" y="86"/>
                  </a:cubicBezTo>
                  <a:cubicBezTo>
                    <a:pt x="439" y="32"/>
                    <a:pt x="367" y="1"/>
                    <a:pt x="29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" name="CustomShape 45"/>
            <p:cNvSpPr/>
            <p:nvPr/>
          </p:nvSpPr>
          <p:spPr>
            <a:xfrm>
              <a:off x="3731760" y="290772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575" h="575">
                  <a:moveTo>
                    <a:pt x="290" y="1"/>
                  </a:moveTo>
                  <a:cubicBezTo>
                    <a:pt x="213" y="1"/>
                    <a:pt x="140" y="32"/>
                    <a:pt x="86" y="86"/>
                  </a:cubicBezTo>
                  <a:cubicBezTo>
                    <a:pt x="32" y="141"/>
                    <a:pt x="0" y="213"/>
                    <a:pt x="0" y="290"/>
                  </a:cubicBezTo>
                  <a:cubicBezTo>
                    <a:pt x="0" y="362"/>
                    <a:pt x="32" y="439"/>
                    <a:pt x="86" y="493"/>
                  </a:cubicBezTo>
                  <a:cubicBezTo>
                    <a:pt x="140" y="543"/>
                    <a:pt x="213" y="575"/>
                    <a:pt x="290" y="575"/>
                  </a:cubicBezTo>
                  <a:cubicBezTo>
                    <a:pt x="367" y="575"/>
                    <a:pt x="439" y="543"/>
                    <a:pt x="493" y="493"/>
                  </a:cubicBezTo>
                  <a:cubicBezTo>
                    <a:pt x="547" y="439"/>
                    <a:pt x="574" y="362"/>
                    <a:pt x="574" y="290"/>
                  </a:cubicBezTo>
                  <a:cubicBezTo>
                    <a:pt x="574" y="213"/>
                    <a:pt x="547" y="141"/>
                    <a:pt x="493" y="86"/>
                  </a:cubicBezTo>
                  <a:cubicBezTo>
                    <a:pt x="439" y="32"/>
                    <a:pt x="367" y="1"/>
                    <a:pt x="29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" name="CustomShape 46"/>
            <p:cNvSpPr/>
            <p:nvPr/>
          </p:nvSpPr>
          <p:spPr>
            <a:xfrm>
              <a:off x="3773880" y="2907720"/>
              <a:ext cx="12600" cy="12960"/>
            </a:xfrm>
            <a:custGeom>
              <a:avLst/>
              <a:gdLst/>
              <a:ahLst/>
              <a:cxnLst/>
              <a:rect l="l" t="t" r="r" b="b"/>
              <a:pathLst>
                <a:path w="575" h="575">
                  <a:moveTo>
                    <a:pt x="290" y="1"/>
                  </a:moveTo>
                  <a:cubicBezTo>
                    <a:pt x="213" y="1"/>
                    <a:pt x="141" y="32"/>
                    <a:pt x="86" y="86"/>
                  </a:cubicBezTo>
                  <a:cubicBezTo>
                    <a:pt x="32" y="141"/>
                    <a:pt x="1" y="213"/>
                    <a:pt x="1" y="290"/>
                  </a:cubicBezTo>
                  <a:cubicBezTo>
                    <a:pt x="1" y="362"/>
                    <a:pt x="32" y="439"/>
                    <a:pt x="86" y="493"/>
                  </a:cubicBezTo>
                  <a:cubicBezTo>
                    <a:pt x="141" y="543"/>
                    <a:pt x="213" y="575"/>
                    <a:pt x="290" y="575"/>
                  </a:cubicBezTo>
                  <a:cubicBezTo>
                    <a:pt x="362" y="575"/>
                    <a:pt x="439" y="543"/>
                    <a:pt x="493" y="493"/>
                  </a:cubicBezTo>
                  <a:cubicBezTo>
                    <a:pt x="543" y="439"/>
                    <a:pt x="574" y="362"/>
                    <a:pt x="574" y="290"/>
                  </a:cubicBezTo>
                  <a:cubicBezTo>
                    <a:pt x="574" y="213"/>
                    <a:pt x="543" y="141"/>
                    <a:pt x="493" y="86"/>
                  </a:cubicBezTo>
                  <a:cubicBezTo>
                    <a:pt x="439" y="32"/>
                    <a:pt x="362" y="1"/>
                    <a:pt x="29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128" name="Google Shape;301;p34"/>
          <p:cNvPicPr/>
          <p:nvPr/>
        </p:nvPicPr>
        <p:blipFill>
          <a:blip r:embed="rId3"/>
          <a:srcRect l="41556" r="41250"/>
          <a:stretch/>
        </p:blipFill>
        <p:spPr>
          <a:xfrm>
            <a:off x="50040" y="8676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795600" y="1386720"/>
            <a:ext cx="7552800" cy="14821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1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System Architecture and Requirements </a:t>
            </a:r>
            <a:endParaRPr lang="en-US" sz="31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2749320" y="2384280"/>
            <a:ext cx="3645360" cy="12348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D.I.S.A.R.M Milestone 2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8348760" y="4342320"/>
            <a:ext cx="672120" cy="676440"/>
          </a:xfrm>
          <a:custGeom>
            <a:avLst/>
            <a:gdLst/>
            <a:ahLst/>
            <a:cxnLst/>
            <a:rect l="l" t="t" r="r" b="b"/>
            <a:pathLst>
              <a:path w="11347" h="11336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32" name="Google Shape;364;p36"/>
          <p:cNvPicPr/>
          <p:nvPr/>
        </p:nvPicPr>
        <p:blipFill>
          <a:blip r:embed="rId2"/>
          <a:srcRect l="41556" r="41250"/>
          <a:stretch/>
        </p:blipFill>
        <p:spPr>
          <a:xfrm>
            <a:off x="136800" y="436068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"/>
          <p:cNvGrpSpPr/>
          <p:nvPr/>
        </p:nvGrpSpPr>
        <p:grpSpPr>
          <a:xfrm>
            <a:off x="7495920" y="-30960"/>
            <a:ext cx="1503000" cy="2235600"/>
            <a:chOff x="7495920" y="-30960"/>
            <a:chExt cx="1503000" cy="2235600"/>
          </a:xfrm>
        </p:grpSpPr>
        <p:sp>
          <p:nvSpPr>
            <p:cNvPr id="134" name="CustomShape 2"/>
            <p:cNvSpPr/>
            <p:nvPr/>
          </p:nvSpPr>
          <p:spPr>
            <a:xfrm rot="10800000">
              <a:off x="7495920" y="327600"/>
              <a:ext cx="1503000" cy="625320"/>
            </a:xfrm>
            <a:custGeom>
              <a:avLst/>
              <a:gdLst/>
              <a:ahLst/>
              <a:cxnLst/>
              <a:rect l="l" t="t" r="r" b="b"/>
              <a:pathLst>
                <a:path w="45006" h="22492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8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5" name="CustomShape 3"/>
            <p:cNvSpPr/>
            <p:nvPr/>
          </p:nvSpPr>
          <p:spPr>
            <a:xfrm rot="10800000">
              <a:off x="7871040" y="-30960"/>
              <a:ext cx="750960" cy="358920"/>
            </a:xfrm>
            <a:custGeom>
              <a:avLst/>
              <a:gdLst/>
              <a:ahLst/>
              <a:cxnLst/>
              <a:rect l="l" t="t" r="r" b="b"/>
              <a:pathLst>
                <a:path w="22492" h="12920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6" name="CustomShape 4"/>
            <p:cNvSpPr/>
            <p:nvPr/>
          </p:nvSpPr>
          <p:spPr>
            <a:xfrm rot="10800000">
              <a:off x="7495920" y="952920"/>
              <a:ext cx="1503000" cy="1251360"/>
            </a:xfrm>
            <a:custGeom>
              <a:avLst/>
              <a:gdLst/>
              <a:ahLst/>
              <a:cxnLst/>
              <a:rect l="l" t="t" r="r" b="b"/>
              <a:pathLst>
                <a:path w="45006" h="44994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37" name="Group 5"/>
          <p:cNvGrpSpPr/>
          <p:nvPr/>
        </p:nvGrpSpPr>
        <p:grpSpPr>
          <a:xfrm>
            <a:off x="152640" y="5040"/>
            <a:ext cx="1503000" cy="2235960"/>
            <a:chOff x="152640" y="5040"/>
            <a:chExt cx="1503000" cy="2235960"/>
          </a:xfrm>
        </p:grpSpPr>
        <p:sp>
          <p:nvSpPr>
            <p:cNvPr id="138" name="CustomShape 6"/>
            <p:cNvSpPr/>
            <p:nvPr/>
          </p:nvSpPr>
          <p:spPr>
            <a:xfrm rot="10800000">
              <a:off x="152640" y="363600"/>
              <a:ext cx="1503000" cy="625320"/>
            </a:xfrm>
            <a:custGeom>
              <a:avLst/>
              <a:gdLst/>
              <a:ahLst/>
              <a:cxnLst/>
              <a:rect l="l" t="t" r="r" b="b"/>
              <a:pathLst>
                <a:path w="45006" h="22492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8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9" name="CustomShape 7"/>
            <p:cNvSpPr/>
            <p:nvPr/>
          </p:nvSpPr>
          <p:spPr>
            <a:xfrm rot="10800000">
              <a:off x="527760" y="4680"/>
              <a:ext cx="750960" cy="358920"/>
            </a:xfrm>
            <a:custGeom>
              <a:avLst/>
              <a:gdLst/>
              <a:ahLst/>
              <a:cxnLst/>
              <a:rect l="l" t="t" r="r" b="b"/>
              <a:pathLst>
                <a:path w="22492" h="12920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0" name="CustomShape 8"/>
            <p:cNvSpPr/>
            <p:nvPr/>
          </p:nvSpPr>
          <p:spPr>
            <a:xfrm rot="10800000">
              <a:off x="152640" y="989280"/>
              <a:ext cx="1503000" cy="1251360"/>
            </a:xfrm>
            <a:custGeom>
              <a:avLst/>
              <a:gdLst/>
              <a:ahLst/>
              <a:cxnLst/>
              <a:rect l="l" t="t" r="r" b="b"/>
              <a:pathLst>
                <a:path w="45006" h="44994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41" name="Group 9"/>
          <p:cNvGrpSpPr/>
          <p:nvPr/>
        </p:nvGrpSpPr>
        <p:grpSpPr>
          <a:xfrm>
            <a:off x="2450880" y="9360"/>
            <a:ext cx="1503000" cy="2235960"/>
            <a:chOff x="2450880" y="9360"/>
            <a:chExt cx="1503000" cy="2235960"/>
          </a:xfrm>
        </p:grpSpPr>
        <p:sp>
          <p:nvSpPr>
            <p:cNvPr id="142" name="CustomShape 10"/>
            <p:cNvSpPr/>
            <p:nvPr/>
          </p:nvSpPr>
          <p:spPr>
            <a:xfrm rot="10800000">
              <a:off x="2450880" y="367920"/>
              <a:ext cx="1503000" cy="625320"/>
            </a:xfrm>
            <a:custGeom>
              <a:avLst/>
              <a:gdLst/>
              <a:ahLst/>
              <a:cxnLst/>
              <a:rect l="l" t="t" r="r" b="b"/>
              <a:pathLst>
                <a:path w="45006" h="22492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8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3" name="CustomShape 11"/>
            <p:cNvSpPr/>
            <p:nvPr/>
          </p:nvSpPr>
          <p:spPr>
            <a:xfrm rot="10800000">
              <a:off x="2826000" y="9000"/>
              <a:ext cx="750960" cy="358920"/>
            </a:xfrm>
            <a:custGeom>
              <a:avLst/>
              <a:gdLst/>
              <a:ahLst/>
              <a:cxnLst/>
              <a:rect l="l" t="t" r="r" b="b"/>
              <a:pathLst>
                <a:path w="22492" h="12920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4" name="CustomShape 12"/>
            <p:cNvSpPr/>
            <p:nvPr/>
          </p:nvSpPr>
          <p:spPr>
            <a:xfrm rot="10800000">
              <a:off x="2450880" y="993600"/>
              <a:ext cx="1503000" cy="1251360"/>
            </a:xfrm>
            <a:custGeom>
              <a:avLst/>
              <a:gdLst/>
              <a:ahLst/>
              <a:cxnLst/>
              <a:rect l="l" t="t" r="r" b="b"/>
              <a:pathLst>
                <a:path w="45006" h="44994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45" name="CustomShape 13"/>
          <p:cNvSpPr/>
          <p:nvPr/>
        </p:nvSpPr>
        <p:spPr>
          <a:xfrm>
            <a:off x="2446920" y="1343160"/>
            <a:ext cx="1503000" cy="46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800" b="1" strike="noStrike" spc="-1">
                <a:solidFill>
                  <a:srgbClr val="000000"/>
                </a:solidFill>
                <a:latin typeface="Roboto Mono"/>
                <a:ea typeface="Roboto Mono"/>
              </a:rPr>
              <a:t>Grappling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46" name="CustomShape 14"/>
          <p:cNvSpPr/>
          <p:nvPr/>
        </p:nvSpPr>
        <p:spPr>
          <a:xfrm>
            <a:off x="7459920" y="1356480"/>
            <a:ext cx="1503000" cy="46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700" b="1" strike="noStrike" spc="-1">
                <a:solidFill>
                  <a:srgbClr val="000000"/>
                </a:solidFill>
                <a:latin typeface="Roboto Mono"/>
                <a:ea typeface="Roboto Mono"/>
              </a:rPr>
              <a:t>Structures</a:t>
            </a:r>
            <a:endParaRPr lang="en-US" sz="1700" b="0" strike="noStrike" spc="-1">
              <a:latin typeface="Arial"/>
            </a:endParaRPr>
          </a:p>
        </p:txBody>
      </p:sp>
      <p:sp>
        <p:nvSpPr>
          <p:cNvPr id="147" name="CustomShape 15"/>
          <p:cNvSpPr/>
          <p:nvPr/>
        </p:nvSpPr>
        <p:spPr>
          <a:xfrm rot="10800000">
            <a:off x="903600" y="1442160"/>
            <a:ext cx="360" cy="29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8" name="CustomShape 16"/>
          <p:cNvSpPr/>
          <p:nvPr/>
        </p:nvSpPr>
        <p:spPr>
          <a:xfrm rot="10800000">
            <a:off x="5662440" y="1428840"/>
            <a:ext cx="3960" cy="29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9" name="CustomShape 17"/>
          <p:cNvSpPr/>
          <p:nvPr/>
        </p:nvSpPr>
        <p:spPr>
          <a:xfrm>
            <a:off x="327600" y="3104640"/>
            <a:ext cx="1159560" cy="620640"/>
          </a:xfrm>
          <a:prstGeom prst="rect">
            <a:avLst/>
          </a:pr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Calibri"/>
                <a:ea typeface="Calibri"/>
              </a:rPr>
              <a:t>Onboard Computing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50" name="CustomShape 18"/>
          <p:cNvSpPr/>
          <p:nvPr/>
        </p:nvSpPr>
        <p:spPr>
          <a:xfrm>
            <a:off x="330120" y="2346480"/>
            <a:ext cx="1159560" cy="620640"/>
          </a:xfrm>
          <a:prstGeom prst="rect">
            <a:avLst/>
          </a:pr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Calibri"/>
                <a:ea typeface="Calibri"/>
              </a:rPr>
              <a:t>Power Distribution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51" name="CustomShape 19"/>
          <p:cNvSpPr/>
          <p:nvPr/>
        </p:nvSpPr>
        <p:spPr>
          <a:xfrm>
            <a:off x="5088960" y="2341800"/>
            <a:ext cx="1159560" cy="620640"/>
          </a:xfrm>
          <a:prstGeom prst="rect">
            <a:avLst/>
          </a:pr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700" b="0" strike="noStrike" spc="-1">
                <a:solidFill>
                  <a:srgbClr val="FFFFFF"/>
                </a:solidFill>
                <a:latin typeface="Calibri"/>
                <a:ea typeface="Calibri"/>
              </a:rPr>
              <a:t>Debris Sensors</a:t>
            </a:r>
            <a:endParaRPr lang="en-US" sz="1700" b="0" strike="noStrike" spc="-1">
              <a:latin typeface="Arial"/>
            </a:endParaRPr>
          </a:p>
        </p:txBody>
      </p:sp>
      <p:sp>
        <p:nvSpPr>
          <p:cNvPr id="152" name="CustomShape 20"/>
          <p:cNvSpPr/>
          <p:nvPr/>
        </p:nvSpPr>
        <p:spPr>
          <a:xfrm>
            <a:off x="2619000" y="2359800"/>
            <a:ext cx="1159560" cy="620640"/>
          </a:xfrm>
          <a:prstGeom prst="rect">
            <a:avLst/>
          </a:pr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Calibri"/>
                <a:ea typeface="Calibri"/>
              </a:rPr>
              <a:t>Attachment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53" name="CustomShape 21"/>
          <p:cNvSpPr/>
          <p:nvPr/>
        </p:nvSpPr>
        <p:spPr>
          <a:xfrm>
            <a:off x="2619000" y="3117960"/>
            <a:ext cx="1159560" cy="620640"/>
          </a:xfrm>
          <a:prstGeom prst="rect">
            <a:avLst/>
          </a:pr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Calibri"/>
                <a:ea typeface="Calibri"/>
              </a:rPr>
              <a:t>Welding Prongs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54" name="CustomShape 22"/>
          <p:cNvSpPr/>
          <p:nvPr/>
        </p:nvSpPr>
        <p:spPr>
          <a:xfrm>
            <a:off x="7631640" y="2341800"/>
            <a:ext cx="1159560" cy="620640"/>
          </a:xfrm>
          <a:prstGeom prst="rect">
            <a:avLst/>
          </a:pr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Calibri"/>
                <a:ea typeface="Calibri"/>
              </a:rPr>
              <a:t>Materials Selection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55" name="CustomShape 23"/>
          <p:cNvSpPr/>
          <p:nvPr/>
        </p:nvSpPr>
        <p:spPr>
          <a:xfrm>
            <a:off x="5088960" y="3113280"/>
            <a:ext cx="1159560" cy="620640"/>
          </a:xfrm>
          <a:prstGeom prst="rect">
            <a:avLst/>
          </a:pr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Calibri"/>
                <a:ea typeface="Calibri"/>
              </a:rPr>
              <a:t>Control Logic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56" name="CustomShape 24"/>
          <p:cNvSpPr/>
          <p:nvPr/>
        </p:nvSpPr>
        <p:spPr>
          <a:xfrm>
            <a:off x="7631640" y="3099960"/>
            <a:ext cx="1159560" cy="620640"/>
          </a:xfrm>
          <a:prstGeom prst="rect">
            <a:avLst/>
          </a:pr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Calibri"/>
                <a:ea typeface="Calibri"/>
              </a:rPr>
              <a:t>Shielding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57" name="CustomShape 25"/>
          <p:cNvSpPr/>
          <p:nvPr/>
        </p:nvSpPr>
        <p:spPr>
          <a:xfrm>
            <a:off x="2619000" y="3876120"/>
            <a:ext cx="1159560" cy="620640"/>
          </a:xfrm>
          <a:prstGeom prst="rect">
            <a:avLst/>
          </a:pr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Calibri"/>
                <a:ea typeface="Calibri"/>
              </a:rPr>
              <a:t>Impact Dampening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58" name="CustomShape 26"/>
          <p:cNvSpPr/>
          <p:nvPr/>
        </p:nvSpPr>
        <p:spPr>
          <a:xfrm>
            <a:off x="327600" y="3871800"/>
            <a:ext cx="1159560" cy="761760"/>
          </a:xfrm>
          <a:prstGeom prst="rect">
            <a:avLst/>
          </a:prstGeom>
          <a:noFill/>
          <a:ln w="936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Calibri"/>
                <a:ea typeface="Calibri"/>
              </a:rPr>
              <a:t>Power/Data Transfer to Parent Sat.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59" name="CustomShape 27"/>
          <p:cNvSpPr/>
          <p:nvPr/>
        </p:nvSpPr>
        <p:spPr>
          <a:xfrm>
            <a:off x="903960" y="2209320"/>
            <a:ext cx="5760" cy="136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0" name="CustomShape 28"/>
          <p:cNvSpPr/>
          <p:nvPr/>
        </p:nvSpPr>
        <p:spPr>
          <a:xfrm flipH="1">
            <a:off x="907560" y="2967480"/>
            <a:ext cx="2160" cy="136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1" name="CustomShape 29"/>
          <p:cNvSpPr/>
          <p:nvPr/>
        </p:nvSpPr>
        <p:spPr>
          <a:xfrm rot="10800000">
            <a:off x="3198240" y="1812240"/>
            <a:ext cx="360" cy="547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2" name="CustomShape 30"/>
          <p:cNvSpPr/>
          <p:nvPr/>
        </p:nvSpPr>
        <p:spPr>
          <a:xfrm>
            <a:off x="907560" y="3725640"/>
            <a:ext cx="360" cy="1461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3" name="CustomShape 31"/>
          <p:cNvSpPr/>
          <p:nvPr/>
        </p:nvSpPr>
        <p:spPr>
          <a:xfrm>
            <a:off x="3198600" y="2980800"/>
            <a:ext cx="360" cy="136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4" name="CustomShape 32"/>
          <p:cNvSpPr/>
          <p:nvPr/>
        </p:nvSpPr>
        <p:spPr>
          <a:xfrm>
            <a:off x="3198600" y="3738960"/>
            <a:ext cx="360" cy="136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5" name="CustomShape 33"/>
          <p:cNvSpPr/>
          <p:nvPr/>
        </p:nvSpPr>
        <p:spPr>
          <a:xfrm>
            <a:off x="8211600" y="1825560"/>
            <a:ext cx="360" cy="5158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6" name="CustomShape 34"/>
          <p:cNvSpPr/>
          <p:nvPr/>
        </p:nvSpPr>
        <p:spPr>
          <a:xfrm>
            <a:off x="8211600" y="2962800"/>
            <a:ext cx="360" cy="136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7" name="CustomShape 35"/>
          <p:cNvSpPr/>
          <p:nvPr/>
        </p:nvSpPr>
        <p:spPr>
          <a:xfrm>
            <a:off x="5668560" y="2962800"/>
            <a:ext cx="360" cy="150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8" name="CustomShape 36"/>
          <p:cNvSpPr/>
          <p:nvPr/>
        </p:nvSpPr>
        <p:spPr>
          <a:xfrm>
            <a:off x="5666400" y="2196000"/>
            <a:ext cx="2160" cy="145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69" name="CustomShape 37"/>
          <p:cNvSpPr/>
          <p:nvPr/>
        </p:nvSpPr>
        <p:spPr>
          <a:xfrm rot="10800000">
            <a:off x="1153800" y="1527480"/>
            <a:ext cx="360" cy="2980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28440">
            <a:solidFill>
              <a:srgbClr val="FFFFFF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70" name="Group 38"/>
          <p:cNvGrpSpPr/>
          <p:nvPr/>
        </p:nvGrpSpPr>
        <p:grpSpPr>
          <a:xfrm>
            <a:off x="4923720" y="5040"/>
            <a:ext cx="1503000" cy="2235960"/>
            <a:chOff x="4923720" y="5040"/>
            <a:chExt cx="1503000" cy="2235960"/>
          </a:xfrm>
        </p:grpSpPr>
        <p:sp>
          <p:nvSpPr>
            <p:cNvPr id="171" name="CustomShape 39"/>
            <p:cNvSpPr/>
            <p:nvPr/>
          </p:nvSpPr>
          <p:spPr>
            <a:xfrm rot="10800000">
              <a:off x="4923720" y="363600"/>
              <a:ext cx="1503000" cy="625320"/>
            </a:xfrm>
            <a:custGeom>
              <a:avLst/>
              <a:gdLst/>
              <a:ahLst/>
              <a:cxnLst/>
              <a:rect l="l" t="t" r="r" b="b"/>
              <a:pathLst>
                <a:path w="45006" h="22492">
                  <a:moveTo>
                    <a:pt x="11287" y="22492"/>
                  </a:moveTo>
                  <a:lnTo>
                    <a:pt x="0" y="1"/>
                  </a:lnTo>
                  <a:lnTo>
                    <a:pt x="45006" y="1"/>
                  </a:lnTo>
                  <a:lnTo>
                    <a:pt x="33778" y="22492"/>
                  </a:lnTo>
                  <a:close/>
                </a:path>
              </a:pathLst>
            </a:custGeom>
            <a:solidFill>
              <a:srgbClr val="FFFFFF">
                <a:alpha val="38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2" name="CustomShape 40"/>
            <p:cNvSpPr/>
            <p:nvPr/>
          </p:nvSpPr>
          <p:spPr>
            <a:xfrm rot="10800000">
              <a:off x="5298840" y="4680"/>
              <a:ext cx="750960" cy="358920"/>
            </a:xfrm>
            <a:custGeom>
              <a:avLst/>
              <a:gdLst/>
              <a:ahLst/>
              <a:cxnLst/>
              <a:rect l="l" t="t" r="r" b="b"/>
              <a:pathLst>
                <a:path w="22492" h="12920">
                  <a:moveTo>
                    <a:pt x="0" y="1"/>
                  </a:moveTo>
                  <a:lnTo>
                    <a:pt x="22491" y="1"/>
                  </a:lnTo>
                  <a:lnTo>
                    <a:pt x="22491" y="12919"/>
                  </a:lnTo>
                  <a:lnTo>
                    <a:pt x="0" y="1291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3" name="CustomShape 41"/>
            <p:cNvSpPr/>
            <p:nvPr/>
          </p:nvSpPr>
          <p:spPr>
            <a:xfrm rot="10800000">
              <a:off x="4923720" y="989280"/>
              <a:ext cx="1503000" cy="1251360"/>
            </a:xfrm>
            <a:custGeom>
              <a:avLst/>
              <a:gdLst/>
              <a:ahLst/>
              <a:cxnLst/>
              <a:rect l="l" t="t" r="r" b="b"/>
              <a:pathLst>
                <a:path w="45006" h="44994">
                  <a:moveTo>
                    <a:pt x="0" y="0"/>
                  </a:moveTo>
                  <a:lnTo>
                    <a:pt x="45006" y="0"/>
                  </a:lnTo>
                  <a:lnTo>
                    <a:pt x="45006" y="44994"/>
                  </a:lnTo>
                  <a:lnTo>
                    <a:pt x="0" y="4499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74" name="CustomShape 42"/>
          <p:cNvSpPr/>
          <p:nvPr/>
        </p:nvSpPr>
        <p:spPr>
          <a:xfrm>
            <a:off x="4912560" y="1356480"/>
            <a:ext cx="1503000" cy="46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800" b="1" strike="noStrike" spc="-1">
                <a:solidFill>
                  <a:srgbClr val="000000"/>
                </a:solidFill>
                <a:latin typeface="Roboto Mono"/>
                <a:ea typeface="Roboto Mono"/>
              </a:rPr>
              <a:t>Controls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75" name="CustomShape 43"/>
          <p:cNvSpPr/>
          <p:nvPr/>
        </p:nvSpPr>
        <p:spPr>
          <a:xfrm>
            <a:off x="71640" y="1356480"/>
            <a:ext cx="1664640" cy="468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700" b="1" strike="noStrike" spc="-1">
                <a:solidFill>
                  <a:srgbClr val="000000"/>
                </a:solidFill>
                <a:latin typeface="Roboto Mono"/>
                <a:ea typeface="Roboto Mono"/>
              </a:rPr>
              <a:t>Electronics</a:t>
            </a:r>
            <a:endParaRPr lang="en-US" sz="1700" b="0" strike="noStrike" spc="-1">
              <a:latin typeface="Arial"/>
            </a:endParaRPr>
          </a:p>
        </p:txBody>
      </p:sp>
      <p:pic>
        <p:nvPicPr>
          <p:cNvPr id="176" name="Google Shape;414;p37"/>
          <p:cNvPicPr/>
          <p:nvPr/>
        </p:nvPicPr>
        <p:blipFill>
          <a:blip r:embed="rId2"/>
          <a:srcRect l="41556" r="41250"/>
          <a:stretch/>
        </p:blipFill>
        <p:spPr>
          <a:xfrm>
            <a:off x="7967880" y="433584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2571840" y="459360"/>
            <a:ext cx="6602400" cy="5241240"/>
          </a:xfrm>
          <a:prstGeom prst="rect">
            <a:avLst/>
          </a:prstGeom>
          <a:noFill/>
          <a:ln>
            <a:noFill/>
          </a:ln>
        </p:spPr>
        <p:txBody>
          <a:bodyPr tIns="270000" bIns="91440">
            <a:noAutofit/>
          </a:bodyPr>
          <a:lstStyle/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Roboto Mono"/>
              <a:buChar char="●"/>
            </a:pPr>
            <a:r>
              <a:rPr lang="en" sz="1500" b="1" u="sng" strike="noStrike" spc="-1">
                <a:solidFill>
                  <a:srgbClr val="FFFFFF"/>
                </a:solidFill>
                <a:uFillTx/>
                <a:latin typeface="Roboto Mono"/>
                <a:ea typeface="Roboto Mono"/>
              </a:rPr>
              <a:t>SYS-01</a:t>
            </a:r>
            <a:r>
              <a:rPr lang="en" sz="15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5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= Autonomous.</a:t>
            </a:r>
            <a:endParaRPr lang="en-US" sz="15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Roboto Mono"/>
              <a:buChar char="●"/>
            </a:pPr>
            <a:r>
              <a:rPr lang="en" sz="1500" b="1" u="sng" strike="noStrike" spc="-1">
                <a:solidFill>
                  <a:srgbClr val="FFFFFF"/>
                </a:solidFill>
                <a:uFillTx/>
                <a:latin typeface="Roboto Mono"/>
                <a:ea typeface="Roboto Mono"/>
              </a:rPr>
              <a:t>SYS-02</a:t>
            </a:r>
            <a:r>
              <a:rPr lang="en" sz="15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5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= Weld shall withstand net forces.</a:t>
            </a:r>
            <a:endParaRPr lang="en-US" sz="15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Roboto Mono"/>
              <a:buChar char="●"/>
            </a:pPr>
            <a:r>
              <a:rPr lang="en" sz="1500" b="1" u="sng" strike="noStrike" spc="-1">
                <a:solidFill>
                  <a:srgbClr val="FFFFFF"/>
                </a:solidFill>
                <a:uFillTx/>
                <a:latin typeface="Roboto Mono"/>
                <a:ea typeface="Roboto Mono"/>
              </a:rPr>
              <a:t>SYS-03</a:t>
            </a:r>
            <a:r>
              <a:rPr lang="en" sz="15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5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= Weld the selected material to its melting point.</a:t>
            </a:r>
            <a:endParaRPr lang="en-US" sz="15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Roboto Mono"/>
              <a:buChar char="●"/>
            </a:pPr>
            <a:r>
              <a:rPr lang="en" sz="1500" b="1" u="sng" strike="noStrike" spc="-1">
                <a:solidFill>
                  <a:srgbClr val="FFFFFF"/>
                </a:solidFill>
                <a:uFillTx/>
                <a:latin typeface="Roboto Mono"/>
                <a:ea typeface="Roboto Mono"/>
              </a:rPr>
              <a:t>SYS-04</a:t>
            </a:r>
            <a:r>
              <a:rPr lang="en" sz="15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5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= Weld in under ten seconds.</a:t>
            </a:r>
            <a:endParaRPr lang="en-US" sz="15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Roboto Mono"/>
              <a:buChar char="●"/>
            </a:pPr>
            <a:r>
              <a:rPr lang="en" sz="1500" b="1" u="sng" strike="noStrike" spc="-1">
                <a:solidFill>
                  <a:srgbClr val="FFFFFF"/>
                </a:solidFill>
                <a:uFillTx/>
                <a:latin typeface="Roboto Mono"/>
                <a:ea typeface="Roboto Mono"/>
              </a:rPr>
              <a:t>SYS-05</a:t>
            </a:r>
            <a:r>
              <a:rPr lang="en" sz="15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5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= Withstand the conditions of space.</a:t>
            </a:r>
            <a:endParaRPr lang="en-US" sz="15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Roboto Mono"/>
              <a:buChar char="●"/>
            </a:pPr>
            <a:r>
              <a:rPr lang="en" sz="1500" b="1" u="sng" strike="noStrike" spc="-1">
                <a:solidFill>
                  <a:srgbClr val="FFFFFF"/>
                </a:solidFill>
                <a:uFillTx/>
                <a:latin typeface="Roboto Mono"/>
                <a:ea typeface="Roboto Mono"/>
              </a:rPr>
              <a:t>SYS-06</a:t>
            </a:r>
            <a:r>
              <a:rPr lang="en" sz="15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5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= Do not generate more debris.</a:t>
            </a:r>
            <a:endParaRPr lang="en-US" sz="15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Roboto Mono"/>
              <a:buChar char="●"/>
            </a:pPr>
            <a:r>
              <a:rPr lang="en" sz="1500" b="1" u="sng" strike="noStrike" spc="-1">
                <a:solidFill>
                  <a:srgbClr val="FFFFFF"/>
                </a:solidFill>
                <a:uFillTx/>
                <a:latin typeface="Roboto Mono"/>
                <a:ea typeface="Roboto Mono"/>
              </a:rPr>
              <a:t>SYS-07</a:t>
            </a:r>
            <a:r>
              <a:rPr lang="en" sz="15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5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= Compensate for the impact with the debris.</a:t>
            </a:r>
            <a:endParaRPr lang="en-US" sz="15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Roboto Mono"/>
              <a:buChar char="●"/>
            </a:pPr>
            <a:r>
              <a:rPr lang="en" sz="1500" b="1" u="sng" strike="noStrike" spc="-1">
                <a:solidFill>
                  <a:srgbClr val="FFFFFF"/>
                </a:solidFill>
                <a:uFillTx/>
                <a:latin typeface="Roboto Mono"/>
                <a:ea typeface="Roboto Mono"/>
              </a:rPr>
              <a:t>SYS-08</a:t>
            </a:r>
            <a:r>
              <a:rPr lang="en" sz="15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5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= Power and data transfer interface for the chaser satellite.</a:t>
            </a:r>
            <a:endParaRPr lang="en-US" sz="1500" b="0" strike="noStrike" spc="-1">
              <a:latin typeface="Arial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226080" y="2037600"/>
            <a:ext cx="2635200" cy="1935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2600" b="1" strike="noStrike" spc="-1">
                <a:solidFill>
                  <a:srgbClr val="F3F3F3"/>
                </a:solidFill>
                <a:latin typeface="Roboto Mono"/>
                <a:ea typeface="Roboto Mono"/>
              </a:rPr>
              <a:t>System Requirements</a:t>
            </a:r>
            <a:endParaRPr lang="en-US" sz="26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179" name="Group 3"/>
          <p:cNvGrpSpPr/>
          <p:nvPr/>
        </p:nvGrpSpPr>
        <p:grpSpPr>
          <a:xfrm>
            <a:off x="226080" y="348120"/>
            <a:ext cx="95760" cy="4447440"/>
            <a:chOff x="226080" y="348120"/>
            <a:chExt cx="95760" cy="4447440"/>
          </a:xfrm>
        </p:grpSpPr>
        <p:grpSp>
          <p:nvGrpSpPr>
            <p:cNvPr id="180" name="Group 4"/>
            <p:cNvGrpSpPr/>
            <p:nvPr/>
          </p:nvGrpSpPr>
          <p:grpSpPr>
            <a:xfrm>
              <a:off x="226080" y="4408560"/>
              <a:ext cx="95760" cy="387000"/>
              <a:chOff x="226080" y="4408560"/>
              <a:chExt cx="95760" cy="387000"/>
            </a:xfrm>
          </p:grpSpPr>
          <p:sp>
            <p:nvSpPr>
              <p:cNvPr id="181" name="CustomShape 5"/>
              <p:cNvSpPr/>
              <p:nvPr/>
            </p:nvSpPr>
            <p:spPr>
              <a:xfrm>
                <a:off x="226080" y="440856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2" name="CustomShape 6"/>
              <p:cNvSpPr/>
              <p:nvPr/>
            </p:nvSpPr>
            <p:spPr>
              <a:xfrm>
                <a:off x="226080" y="45374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3" name="CustomShape 7"/>
              <p:cNvSpPr/>
              <p:nvPr/>
            </p:nvSpPr>
            <p:spPr>
              <a:xfrm>
                <a:off x="226080" y="46663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4" name="CustomShape 8"/>
              <p:cNvSpPr/>
              <p:nvPr/>
            </p:nvSpPr>
            <p:spPr>
              <a:xfrm>
                <a:off x="226080" y="4795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185" name="CustomShape 9"/>
            <p:cNvSpPr/>
            <p:nvPr/>
          </p:nvSpPr>
          <p:spPr>
            <a:xfrm rot="10800000">
              <a:off x="273960" y="1604160"/>
              <a:ext cx="360" cy="193572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86" name="Group 10"/>
            <p:cNvGrpSpPr/>
            <p:nvPr/>
          </p:nvGrpSpPr>
          <p:grpSpPr>
            <a:xfrm>
              <a:off x="226080" y="348120"/>
              <a:ext cx="95760" cy="387360"/>
              <a:chOff x="226080" y="348120"/>
              <a:chExt cx="95760" cy="387360"/>
            </a:xfrm>
          </p:grpSpPr>
          <p:sp>
            <p:nvSpPr>
              <p:cNvPr id="187" name="CustomShape 11"/>
              <p:cNvSpPr/>
              <p:nvPr/>
            </p:nvSpPr>
            <p:spPr>
              <a:xfrm>
                <a:off x="226080" y="348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8" name="CustomShape 12"/>
              <p:cNvSpPr/>
              <p:nvPr/>
            </p:nvSpPr>
            <p:spPr>
              <a:xfrm>
                <a:off x="226080" y="4770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89" name="CustomShape 13"/>
              <p:cNvSpPr/>
              <p:nvPr/>
            </p:nvSpPr>
            <p:spPr>
              <a:xfrm>
                <a:off x="226080" y="6062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90" name="CustomShape 14"/>
              <p:cNvSpPr/>
              <p:nvPr/>
            </p:nvSpPr>
            <p:spPr>
              <a:xfrm>
                <a:off x="226080" y="735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191" name="Google Shape;433;p38"/>
          <p:cNvPicPr/>
          <p:nvPr/>
        </p:nvPicPr>
        <p:blipFill>
          <a:blip r:embed="rId4"/>
          <a:srcRect l="41556" r="41250"/>
          <a:stretch/>
        </p:blipFill>
        <p:spPr>
          <a:xfrm>
            <a:off x="136800" y="436068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795600" y="1386720"/>
            <a:ext cx="7552800" cy="14821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1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Control System</a:t>
            </a:r>
            <a:endParaRPr lang="en-US" sz="31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TextShape 2"/>
          <p:cNvSpPr txBox="1"/>
          <p:nvPr/>
        </p:nvSpPr>
        <p:spPr>
          <a:xfrm>
            <a:off x="2749320" y="2384280"/>
            <a:ext cx="3645360" cy="12348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en" sz="15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D.I.S.A.R.M </a:t>
            </a:r>
            <a:r>
              <a:rPr lang="en-US" sz="1500" b="0" strike="noStrike" spc="-1">
                <a:solidFill>
                  <a:srgbClr val="F3F3F3"/>
                </a:solidFill>
                <a:latin typeface="Roboto Mono Regular"/>
                <a:ea typeface="Roboto Mono Regular"/>
              </a:rPr>
              <a:t>Milestone 2</a:t>
            </a:r>
            <a:endParaRPr lang="en-US" sz="1500" b="0" strike="noStrike" spc="-1">
              <a:latin typeface="Arial"/>
            </a:endParaRPr>
          </a:p>
        </p:txBody>
      </p:sp>
      <p:grpSp>
        <p:nvGrpSpPr>
          <p:cNvPr id="194" name="Group 3"/>
          <p:cNvGrpSpPr/>
          <p:nvPr/>
        </p:nvGrpSpPr>
        <p:grpSpPr>
          <a:xfrm>
            <a:off x="8348760" y="4370400"/>
            <a:ext cx="720720" cy="689760"/>
            <a:chOff x="8348760" y="4370400"/>
            <a:chExt cx="720720" cy="689760"/>
          </a:xfrm>
        </p:grpSpPr>
        <p:sp>
          <p:nvSpPr>
            <p:cNvPr id="195" name="CustomShape 4"/>
            <p:cNvSpPr/>
            <p:nvPr/>
          </p:nvSpPr>
          <p:spPr>
            <a:xfrm>
              <a:off x="8348760" y="4370400"/>
              <a:ext cx="720720" cy="689760"/>
            </a:xfrm>
            <a:custGeom>
              <a:avLst/>
              <a:gdLst/>
              <a:ahLst/>
              <a:cxnLst/>
              <a:rect l="l" t="t" r="r" b="b"/>
              <a:pathLst>
                <a:path w="10967" h="10907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6" name="CustomShape 5"/>
            <p:cNvSpPr/>
            <p:nvPr/>
          </p:nvSpPr>
          <p:spPr>
            <a:xfrm>
              <a:off x="8497440" y="4512600"/>
              <a:ext cx="424080" cy="408600"/>
            </a:xfrm>
            <a:custGeom>
              <a:avLst/>
              <a:gdLst/>
              <a:ahLst/>
              <a:cxnLst/>
              <a:rect l="l" t="t" r="r" b="b"/>
              <a:pathLst>
                <a:path w="6455" h="6466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7" name="CustomShape 6"/>
            <p:cNvSpPr/>
            <p:nvPr/>
          </p:nvSpPr>
          <p:spPr>
            <a:xfrm>
              <a:off x="8626680" y="4637160"/>
              <a:ext cx="165600" cy="160200"/>
            </a:xfrm>
            <a:custGeom>
              <a:avLst/>
              <a:gdLst/>
              <a:ahLst/>
              <a:cxnLst/>
              <a:rect l="l" t="t" r="r" b="b"/>
              <a:pathLst>
                <a:path w="2525" h="2537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8" name="CustomShape 7"/>
            <p:cNvSpPr/>
            <p:nvPr/>
          </p:nvSpPr>
          <p:spPr>
            <a:xfrm>
              <a:off x="8550720" y="456480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4" h="585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" name="CustomShape 8"/>
            <p:cNvSpPr/>
            <p:nvPr/>
          </p:nvSpPr>
          <p:spPr>
            <a:xfrm>
              <a:off x="8605440" y="4564800"/>
              <a:ext cx="38880" cy="36720"/>
            </a:xfrm>
            <a:custGeom>
              <a:avLst/>
              <a:gdLst/>
              <a:ahLst/>
              <a:cxnLst/>
              <a:rect l="l" t="t" r="r" b="b"/>
              <a:pathLst>
                <a:path w="596" h="585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" name="CustomShape 9"/>
            <p:cNvSpPr/>
            <p:nvPr/>
          </p:nvSpPr>
          <p:spPr>
            <a:xfrm>
              <a:off x="8662680" y="456480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4" h="585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1" name="CustomShape 10"/>
            <p:cNvSpPr/>
            <p:nvPr/>
          </p:nvSpPr>
          <p:spPr>
            <a:xfrm>
              <a:off x="8718120" y="456480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4" h="585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2" name="CustomShape 11"/>
            <p:cNvSpPr/>
            <p:nvPr/>
          </p:nvSpPr>
          <p:spPr>
            <a:xfrm>
              <a:off x="8773560" y="456480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5" h="585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3" name="CustomShape 12"/>
            <p:cNvSpPr/>
            <p:nvPr/>
          </p:nvSpPr>
          <p:spPr>
            <a:xfrm>
              <a:off x="8830080" y="4564800"/>
              <a:ext cx="37080" cy="36720"/>
            </a:xfrm>
            <a:custGeom>
              <a:avLst/>
              <a:gdLst/>
              <a:ahLst/>
              <a:cxnLst/>
              <a:rect l="l" t="t" r="r" b="b"/>
              <a:pathLst>
                <a:path w="572" h="585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4" name="CustomShape 13"/>
            <p:cNvSpPr/>
            <p:nvPr/>
          </p:nvSpPr>
          <p:spPr>
            <a:xfrm>
              <a:off x="8550720" y="483300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4" h="584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5" name="CustomShape 14"/>
            <p:cNvSpPr/>
            <p:nvPr/>
          </p:nvSpPr>
          <p:spPr>
            <a:xfrm>
              <a:off x="8605440" y="4833000"/>
              <a:ext cx="38880" cy="36720"/>
            </a:xfrm>
            <a:custGeom>
              <a:avLst/>
              <a:gdLst/>
              <a:ahLst/>
              <a:cxnLst/>
              <a:rect l="l" t="t" r="r" b="b"/>
              <a:pathLst>
                <a:path w="596" h="584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6" name="CustomShape 15"/>
            <p:cNvSpPr/>
            <p:nvPr/>
          </p:nvSpPr>
          <p:spPr>
            <a:xfrm>
              <a:off x="8662680" y="483300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4" h="584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7" name="CustomShape 16"/>
            <p:cNvSpPr/>
            <p:nvPr/>
          </p:nvSpPr>
          <p:spPr>
            <a:xfrm>
              <a:off x="8718120" y="483300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4" h="584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8" name="CustomShape 17"/>
            <p:cNvSpPr/>
            <p:nvPr/>
          </p:nvSpPr>
          <p:spPr>
            <a:xfrm>
              <a:off x="8773560" y="483300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5" h="584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9" name="CustomShape 18"/>
            <p:cNvSpPr/>
            <p:nvPr/>
          </p:nvSpPr>
          <p:spPr>
            <a:xfrm>
              <a:off x="8830080" y="4833000"/>
              <a:ext cx="37080" cy="36720"/>
            </a:xfrm>
            <a:custGeom>
              <a:avLst/>
              <a:gdLst/>
              <a:ahLst/>
              <a:cxnLst/>
              <a:rect l="l" t="t" r="r" b="b"/>
              <a:pathLst>
                <a:path w="572" h="584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0" name="CustomShape 19"/>
            <p:cNvSpPr/>
            <p:nvPr/>
          </p:nvSpPr>
          <p:spPr>
            <a:xfrm>
              <a:off x="8550720" y="461808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4" h="584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1" name="CustomShape 20"/>
            <p:cNvSpPr/>
            <p:nvPr/>
          </p:nvSpPr>
          <p:spPr>
            <a:xfrm>
              <a:off x="8550720" y="4672440"/>
              <a:ext cx="38160" cy="36000"/>
            </a:xfrm>
            <a:custGeom>
              <a:avLst/>
              <a:gdLst/>
              <a:ahLst/>
              <a:cxnLst/>
              <a:rect l="l" t="t" r="r" b="b"/>
              <a:pathLst>
                <a:path w="584" h="573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2" name="CustomShape 21"/>
            <p:cNvSpPr/>
            <p:nvPr/>
          </p:nvSpPr>
          <p:spPr>
            <a:xfrm>
              <a:off x="8550720" y="472572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4" h="585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3" name="CustomShape 22"/>
            <p:cNvSpPr/>
            <p:nvPr/>
          </p:nvSpPr>
          <p:spPr>
            <a:xfrm>
              <a:off x="8550720" y="4779360"/>
              <a:ext cx="38160" cy="36720"/>
            </a:xfrm>
            <a:custGeom>
              <a:avLst/>
              <a:gdLst/>
              <a:ahLst/>
              <a:cxnLst/>
              <a:rect l="l" t="t" r="r" b="b"/>
              <a:pathLst>
                <a:path w="584" h="584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" name="CustomShape 23"/>
            <p:cNvSpPr/>
            <p:nvPr/>
          </p:nvSpPr>
          <p:spPr>
            <a:xfrm>
              <a:off x="8830080" y="4618080"/>
              <a:ext cx="37080" cy="36720"/>
            </a:xfrm>
            <a:custGeom>
              <a:avLst/>
              <a:gdLst/>
              <a:ahLst/>
              <a:cxnLst/>
              <a:rect l="l" t="t" r="r" b="b"/>
              <a:pathLst>
                <a:path w="572" h="584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" name="CustomShape 24"/>
            <p:cNvSpPr/>
            <p:nvPr/>
          </p:nvSpPr>
          <p:spPr>
            <a:xfrm>
              <a:off x="8830080" y="4672440"/>
              <a:ext cx="37080" cy="36000"/>
            </a:xfrm>
            <a:custGeom>
              <a:avLst/>
              <a:gdLst/>
              <a:ahLst/>
              <a:cxnLst/>
              <a:rect l="l" t="t" r="r" b="b"/>
              <a:pathLst>
                <a:path w="572" h="573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6" name="CustomShape 25"/>
            <p:cNvSpPr/>
            <p:nvPr/>
          </p:nvSpPr>
          <p:spPr>
            <a:xfrm>
              <a:off x="8830080" y="4725720"/>
              <a:ext cx="37080" cy="36720"/>
            </a:xfrm>
            <a:custGeom>
              <a:avLst/>
              <a:gdLst/>
              <a:ahLst/>
              <a:cxnLst/>
              <a:rect l="l" t="t" r="r" b="b"/>
              <a:pathLst>
                <a:path w="572" h="585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7" name="CustomShape 26"/>
            <p:cNvSpPr/>
            <p:nvPr/>
          </p:nvSpPr>
          <p:spPr>
            <a:xfrm>
              <a:off x="8830080" y="4779360"/>
              <a:ext cx="37080" cy="36720"/>
            </a:xfrm>
            <a:custGeom>
              <a:avLst/>
              <a:gdLst/>
              <a:ahLst/>
              <a:cxnLst/>
              <a:rect l="l" t="t" r="r" b="b"/>
              <a:pathLst>
                <a:path w="572" h="584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218" name="Google Shape;575;p52"/>
          <p:cNvPicPr/>
          <p:nvPr/>
        </p:nvPicPr>
        <p:blipFill>
          <a:blip r:embed="rId2"/>
          <a:srcRect l="41556" r="41250"/>
          <a:stretch/>
        </p:blipFill>
        <p:spPr>
          <a:xfrm>
            <a:off x="136800" y="436068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6E65"/>
      </a:dk2>
      <a:lt2>
        <a:srgbClr val="434343"/>
      </a:lt2>
      <a:accent1>
        <a:srgbClr val="776E65"/>
      </a:accent1>
      <a:accent2>
        <a:srgbClr val="F3F3F3"/>
      </a:accent2>
      <a:accent3>
        <a:srgbClr val="434343"/>
      </a:accent3>
      <a:accent4>
        <a:srgbClr val="776E65"/>
      </a:accent4>
      <a:accent5>
        <a:srgbClr val="F3F3F3"/>
      </a:accent5>
      <a:accent6>
        <a:srgbClr val="434343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776E65"/>
      </a:dk2>
      <a:lt2>
        <a:srgbClr val="434343"/>
      </a:lt2>
      <a:accent1>
        <a:srgbClr val="776E65"/>
      </a:accent1>
      <a:accent2>
        <a:srgbClr val="F3F3F3"/>
      </a:accent2>
      <a:accent3>
        <a:srgbClr val="434343"/>
      </a:accent3>
      <a:accent4>
        <a:srgbClr val="776E65"/>
      </a:accent4>
      <a:accent5>
        <a:srgbClr val="F3F3F3"/>
      </a:accent5>
      <a:accent6>
        <a:srgbClr val="434343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393</TotalTime>
  <Words>520</Words>
  <Application>Microsoft Office PowerPoint</Application>
  <PresentationFormat>On-screen Show (16:9)</PresentationFormat>
  <Paragraphs>108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Calibri</vt:lpstr>
      <vt:lpstr>Roboto Condensed</vt:lpstr>
      <vt:lpstr>Roboto Mono</vt:lpstr>
      <vt:lpstr>Roboto Mono Regular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D.I.S.A.R.M. Milestone 2</dc:title>
  <dc:subject/>
  <dc:creator>Matthew Intriago</dc:creator>
  <dc:description/>
  <cp:lastModifiedBy>mintriago2017@fit.edu</cp:lastModifiedBy>
  <cp:revision>9</cp:revision>
  <dcterms:modified xsi:type="dcterms:W3CDTF">2020-10-26T06:20:34Z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15</vt:i4>
  </property>
</Properties>
</file>